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 id="2147483674" r:id="rId6"/>
    <p:sldMasterId id="2147483676" r:id="rId7"/>
  </p:sldMasterIdLst>
  <p:notesMasterIdLst>
    <p:notesMasterId r:id="rId46"/>
  </p:notesMasterIdLst>
  <p:sldIdLst>
    <p:sldId id="256" r:id="rId8"/>
    <p:sldId id="258" r:id="rId9"/>
    <p:sldId id="259" r:id="rId10"/>
    <p:sldId id="260" r:id="rId11"/>
    <p:sldId id="261" r:id="rId12"/>
    <p:sldId id="262" r:id="rId13"/>
    <p:sldId id="264" r:id="rId14"/>
    <p:sldId id="265" r:id="rId15"/>
    <p:sldId id="266" r:id="rId16"/>
    <p:sldId id="267" r:id="rId17"/>
    <p:sldId id="268" r:id="rId18"/>
    <p:sldId id="269" r:id="rId19"/>
    <p:sldId id="309" r:id="rId20"/>
    <p:sldId id="272" r:id="rId21"/>
    <p:sldId id="273" r:id="rId22"/>
    <p:sldId id="274" r:id="rId23"/>
    <p:sldId id="275" r:id="rId24"/>
    <p:sldId id="276" r:id="rId25"/>
    <p:sldId id="277" r:id="rId26"/>
    <p:sldId id="278" r:id="rId27"/>
    <p:sldId id="279" r:id="rId28"/>
    <p:sldId id="280" r:id="rId29"/>
    <p:sldId id="283" r:id="rId30"/>
    <p:sldId id="284" r:id="rId31"/>
    <p:sldId id="285" r:id="rId32"/>
    <p:sldId id="286" r:id="rId33"/>
    <p:sldId id="287" r:id="rId34"/>
    <p:sldId id="288" r:id="rId35"/>
    <p:sldId id="289" r:id="rId36"/>
    <p:sldId id="292" r:id="rId37"/>
    <p:sldId id="295" r:id="rId38"/>
    <p:sldId id="297" r:id="rId39"/>
    <p:sldId id="304" r:id="rId40"/>
    <p:sldId id="310" r:id="rId41"/>
    <p:sldId id="305" r:id="rId42"/>
    <p:sldId id="306" r:id="rId43"/>
    <p:sldId id="307" r:id="rId44"/>
    <p:sldId id="308" r:id="rId45"/>
  </p:sldIdLst>
  <p:sldSz cx="12192000" cy="6858000"/>
  <p:notesSz cx="6858000" cy="9144000"/>
  <p:embeddedFontLst>
    <p:embeddedFont>
      <p:font typeface="IBM Plex Sans" panose="020B0503050203000203" pitchFamily="34" charset="0"/>
      <p:regular r:id="rId47"/>
      <p:bold r:id="rId48"/>
      <p:italic r:id="rId49"/>
      <p:boldItalic r:id="rId50"/>
    </p:embeddedFont>
    <p:embeddedFont>
      <p:font typeface="IBM Plex Sans Medium" panose="020B0603050203000203" pitchFamily="34" charset="0"/>
      <p:regular r:id="rId51"/>
      <p:bold r:id="rId52"/>
      <p:italic r:id="rId53"/>
      <p:boldItalic r:id="rId54"/>
    </p:embeddedFont>
    <p:embeddedFont>
      <p:font typeface="Oswald" panose="00000500000000000000" pitchFamily="2" charset="0"/>
      <p:regular r:id="rId55"/>
      <p:bold r:id="rId56"/>
    </p:embeddedFont>
    <p:embeddedFont>
      <p:font typeface="Proxima Nova" panose="020B060402020202020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7" roundtripDataSignature="AMtx7mim96M73gqphiRX3eZTVI3Ddxxu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138" Type="http://schemas.openxmlformats.org/officeDocument/2006/relationships/presProps" Target="presProps.xml"/><Relationship Id="rId141"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font" Target="fonts/font2.fntdata"/><Relationship Id="rId56" Type="http://schemas.openxmlformats.org/officeDocument/2006/relationships/font" Target="fonts/font10.fntdata"/><Relationship Id="rId13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5.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59" Type="http://schemas.openxmlformats.org/officeDocument/2006/relationships/font" Target="fonts/font13.fntdata"/><Relationship Id="rId137" Type="http://customschemas.google.com/relationships/presentationmetadata" Target="meta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font" Target="fonts/font8.fntdata"/><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www.linkedin.com/company/ebay/" TargetMode="External"/><Relationship Id="rId13" Type="http://schemas.openxmlformats.org/officeDocument/2006/relationships/hyperlink" Target="https://www.linkedin.com/company/netflix/" TargetMode="External"/><Relationship Id="rId18" Type="http://schemas.openxmlformats.org/officeDocument/2006/relationships/hyperlink" Target="https://www.linkedin.com/company/jpmorganchase/" TargetMode="External"/><Relationship Id="rId3" Type="http://schemas.openxmlformats.org/officeDocument/2006/relationships/hyperlink" Target="https://www.linkedin.com/company/apple/" TargetMode="External"/><Relationship Id="rId21" Type="http://schemas.openxmlformats.org/officeDocument/2006/relationships/hyperlink" Target="https://www.linkedin.com/company/garmin/" TargetMode="External"/><Relationship Id="rId7" Type="http://schemas.openxmlformats.org/officeDocument/2006/relationships/hyperlink" Target="https://www.linkedin.com/company/yahoo/" TargetMode="External"/><Relationship Id="rId12" Type="http://schemas.openxmlformats.org/officeDocument/2006/relationships/hyperlink" Target="https://www.linkedin.com/company/twitter/" TargetMode="External"/><Relationship Id="rId17" Type="http://schemas.openxmlformats.org/officeDocument/2006/relationships/hyperlink" Target="https://www.linkedin.com/company/bank-of-america/" TargetMode="External"/><Relationship Id="rId2" Type="http://schemas.openxmlformats.org/officeDocument/2006/relationships/slide" Target="../slides/slide3.xml"/><Relationship Id="rId16" Type="http://schemas.openxmlformats.org/officeDocument/2006/relationships/hyperlink" Target="https://www.linkedin.com/company/waze/" TargetMode="External"/><Relationship Id="rId20" Type="http://schemas.openxmlformats.org/officeDocument/2006/relationships/hyperlink" Target="https://www.linkedin.com/company/fitbit/" TargetMode="External"/><Relationship Id="rId1" Type="http://schemas.openxmlformats.org/officeDocument/2006/relationships/notesMaster" Target="../notesMasters/notesMaster1.xml"/><Relationship Id="rId6" Type="http://schemas.openxmlformats.org/officeDocument/2006/relationships/hyperlink" Target="https://www.linkedin.com/company/microsoft/" TargetMode="External"/><Relationship Id="rId11" Type="http://schemas.openxmlformats.org/officeDocument/2006/relationships/hyperlink" Target="https://www.linkedin.com/company/instagram/" TargetMode="External"/><Relationship Id="rId24" Type="http://schemas.openxmlformats.org/officeDocument/2006/relationships/hyperlink" Target="https://www.linkedin.com/company/zendesk/" TargetMode="External"/><Relationship Id="rId5" Type="http://schemas.openxmlformats.org/officeDocument/2006/relationships/hyperlink" Target="https://www.linkedin.com/company/amazon/" TargetMode="External"/><Relationship Id="rId15" Type="http://schemas.openxmlformats.org/officeDocument/2006/relationships/hyperlink" Target="https://www.linkedin.com/company/hulu/" TargetMode="External"/><Relationship Id="rId23" Type="http://schemas.openxmlformats.org/officeDocument/2006/relationships/hyperlink" Target="https://www.linkedin.com/company/liveperson/" TargetMode="External"/><Relationship Id="rId10" Type="http://schemas.openxmlformats.org/officeDocument/2006/relationships/hyperlink" Target="https://www.linkedin.com/company/facebook/" TargetMode="External"/><Relationship Id="rId19" Type="http://schemas.openxmlformats.org/officeDocument/2006/relationships/hyperlink" Target="https://www.linkedin.com/company/paypal/" TargetMode="External"/><Relationship Id="rId4" Type="http://schemas.openxmlformats.org/officeDocument/2006/relationships/hyperlink" Target="https://www.linkedin.com/company/google/" TargetMode="External"/><Relationship Id="rId9" Type="http://schemas.openxmlformats.org/officeDocument/2006/relationships/hyperlink" Target="https://www.linkedin.com/company/alibaba-group/" TargetMode="External"/><Relationship Id="rId14" Type="http://schemas.openxmlformats.org/officeDocument/2006/relationships/hyperlink" Target="https://www.linkedin.com/company/spotify/" TargetMode="External"/><Relationship Id="rId22" Type="http://schemas.openxmlformats.org/officeDocument/2006/relationships/hyperlink" Target="https://www.linkedin.com/showcase/ibm-watsonx/"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500" b="0" i="0" u="none" strike="noStrike" cap="none">
                <a:solidFill>
                  <a:schemeClr val="dk1"/>
                </a:solidFill>
                <a:latin typeface="Arial"/>
                <a:ea typeface="Arial"/>
                <a:cs typeface="Arial"/>
                <a:sym typeface="Arial"/>
              </a:rPr>
              <a:t>© Copyright IBM Corporation 2015</a:t>
            </a:r>
            <a:endParaRPr/>
          </a:p>
        </p:txBody>
      </p:sp>
      <p:sp>
        <p:nvSpPr>
          <p:cNvPr id="275" name="Google Shape;275;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600" b="0" i="0" u="none" strike="noStrike" cap="none">
                <a:solidFill>
                  <a:schemeClr val="dk1"/>
                </a:solidFill>
                <a:latin typeface="Arial"/>
                <a:ea typeface="Arial"/>
                <a:cs typeface="Arial"/>
                <a:sym typeface="Arial"/>
              </a:rPr>
              <a:t>1</a:t>
            </a:fld>
            <a:endParaRPr sz="600" b="0" i="0" u="none" strike="noStrike" cap="none">
              <a:solidFill>
                <a:schemeClr val="dk1"/>
              </a:solidFill>
              <a:latin typeface="Arial"/>
              <a:ea typeface="Arial"/>
              <a:cs typeface="Arial"/>
              <a:sym typeface="Arial"/>
            </a:endParaRPr>
          </a:p>
        </p:txBody>
      </p:sp>
      <p:sp>
        <p:nvSpPr>
          <p:cNvPr id="276" name="Google Shape;276;p1:notes"/>
          <p:cNvSpPr>
            <a:spLocks noGrp="1" noRot="1" noChangeAspect="1"/>
          </p:cNvSpPr>
          <p:nvPr>
            <p:ph type="sldImg" idx="2"/>
          </p:nvPr>
        </p:nvSpPr>
        <p:spPr>
          <a:xfrm>
            <a:off x="-128588" y="160338"/>
            <a:ext cx="4494213" cy="25288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4" name="Google Shape;4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262626"/>
              </a:buClr>
              <a:buSzPts val="1800"/>
              <a:buFont typeface="Noto Sans Symbols"/>
              <a:buNone/>
            </a:pPr>
            <a:r>
              <a:rPr lang="en-US" sz="1800">
                <a:solidFill>
                  <a:srgbClr val="262626"/>
                </a:solidFill>
                <a:latin typeface="Oswald"/>
                <a:ea typeface="Oswald"/>
                <a:cs typeface="Oswald"/>
                <a:sym typeface="Oswald"/>
              </a:rPr>
              <a:t>Below are some key points highlighting the general importance of AI in the next industrial revolution:</a:t>
            </a:r>
            <a:endParaRPr sz="1800">
              <a:solidFill>
                <a:srgbClr val="262626"/>
              </a:solidFill>
              <a:latin typeface="Oswald"/>
              <a:ea typeface="Oswald"/>
              <a:cs typeface="Oswald"/>
              <a:sym typeface="Oswald"/>
            </a:endParaRPr>
          </a:p>
          <a:p>
            <a:pPr marL="342900" lvl="0" indent="-266700" algn="l" rtl="0">
              <a:lnSpc>
                <a:spcPct val="107000"/>
              </a:lnSpc>
              <a:spcBef>
                <a:spcPts val="1500"/>
              </a:spcBef>
              <a:spcAft>
                <a:spcPts val="0"/>
              </a:spcAft>
              <a:buClr>
                <a:schemeClr val="dk1"/>
              </a:buClr>
              <a:buSzPts val="1200"/>
              <a:buFont typeface="Noto Sans Symbols"/>
              <a:buNone/>
            </a:pPr>
            <a:endParaRPr sz="1200" b="1">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Automation and Efficiency: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AI-powered automation goes beyond simple rule-based tasks. Machine learning algorithms enable systems to adapt and improve over time, handling complex and dynamic processes. This leads to increased efficiency as machines can learn from experience and continuously optimize their performance.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Data Analysis and Decision-Making:</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The ability of AI to process and analyze massive datasets at high speeds is invaluable for decision-making. Businesses can extract meaningful insights, identify patterns, and make informed choices based on a comprehensive understanding of their operations and market conditions.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Predictive Maintenance: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Predictive maintenance uses AI algorithms to analyze historical data, sensor readings, and other relevant information to predict when equipment is likely to fail. This proactive approach reduces unplanned downtime, extends the lifespan of machinery, and ultimately saves businesses money by avoiding costly repairs.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Supply Chain Optimization: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enhances supply chain management through real-time data analysis, demand forecasting, and optimization of inventory levels. This leads to more efficient production schedules, reduced holding costs, and improved responsiveness to market changes and customer demands.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Personalization and Customization: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algorithms can analyze customer preferences, behaviors, and historical data to deliver highly personalized products and services. This level of customization not only enhances customer satisfaction but also creates opportunities for businesses to differentiate themselves in the market.</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Human-Machine Collaboration: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Industry 4.0 promotes a collaborative environment where humans and AI systems work together synergistically. AI assists humans in tasks that require precision, speed, or data processing capabilities, while humans contribute their creativity, critical thinking, and emotional intelligence to problem-solving and decision-making processes.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Innovation and Product Development:</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accelerates innovation by automating tedious tasks, such as data analysis and simulations, allowing researchers and developers to focus on creative and strategic aspects. This can lead to the faster development of new products, improved processes, and the exploration of novel solutions to complex challenges.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Cybersecurity: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AI is crucial in cybersecurity for threat detection and response. Machine learning algorithms can analyze network behavior, identify anomalies, and predict potential security threats. AI-driven cybersecurity systems enhance the overall resilience of organizations against evolving cyber threats.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Job Transformation: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While AI may automate some routine tasks, it also creates new roles and opportunities. The workforce of the future will need to acquire skills in areas such as data science, machine learning, and human-machine collaboration. Organizations and educational institutions play a vital role in providing training and support for these transitions.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Noto Sans Symbols"/>
              <a:buChar char="∙"/>
            </a:pPr>
            <a:r>
              <a:rPr lang="en-US" sz="1200" b="1">
                <a:solidFill>
                  <a:srgbClr val="262626"/>
                </a:solidFill>
                <a:latin typeface="Oswald"/>
                <a:ea typeface="Oswald"/>
                <a:cs typeface="Oswald"/>
                <a:sym typeface="Oswald"/>
              </a:rPr>
              <a:t>Economic Growth and Competitiveness: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200"/>
              <a:buFont typeface="Courier New"/>
              <a:buChar char="o"/>
            </a:pPr>
            <a:r>
              <a:rPr lang="en-US" sz="1200">
                <a:solidFill>
                  <a:srgbClr val="262626"/>
                </a:solidFill>
                <a:latin typeface="Oswald"/>
                <a:ea typeface="Oswald"/>
                <a:cs typeface="Oswald"/>
                <a:sym typeface="Oswald"/>
              </a:rPr>
              <a:t>Countries and industries that invest in and effectively deploy AI technologies are likely to experience sustained economic growth. The increased efficiency, innovation, and competitiveness fostered by AI contribute to the overall development and global standing of economies.</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475" name="Google Shape;47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4" name="Google Shape;48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Narrow AI can be likened to a specialized tool, while General AI would be more like a versatile, all-purpose tool.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342900" lvl="0" indent="-342900" algn="l" rtl="0">
              <a:lnSpc>
                <a:spcPct val="107000"/>
              </a:lnSpc>
              <a:spcBef>
                <a:spcPts val="0"/>
              </a:spcBef>
              <a:spcAft>
                <a:spcPts val="0"/>
              </a:spcAft>
              <a:buClr>
                <a:srgbClr val="262626"/>
              </a:buClr>
              <a:buSzPts val="1200"/>
              <a:buFont typeface="Calibri"/>
              <a:buAutoNum type="arabicPeriod"/>
            </a:pPr>
            <a:r>
              <a:rPr lang="en-US" sz="1200" b="1">
                <a:solidFill>
                  <a:srgbClr val="262626"/>
                </a:solidFill>
                <a:latin typeface="Oswald"/>
                <a:ea typeface="Oswald"/>
                <a:cs typeface="Oswald"/>
                <a:sym typeface="Oswald"/>
              </a:rPr>
              <a:t>Narrow AI (Weak AI):</a:t>
            </a:r>
            <a:endParaRPr sz="1200">
              <a:solidFill>
                <a:srgbClr val="262626"/>
              </a:solidFill>
              <a:latin typeface="Oswald"/>
              <a:ea typeface="Oswald"/>
              <a:cs typeface="Oswald"/>
              <a:sym typeface="Oswald"/>
            </a:endParaRPr>
          </a:p>
          <a:p>
            <a:pPr marL="742950" lvl="1" indent="-285750" algn="l" rtl="0">
              <a:lnSpc>
                <a:spcPct val="107000"/>
              </a:lnSpc>
              <a:spcBef>
                <a:spcPts val="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Narrow AI systems are designed for specific tasks and excel in a limited domain.</a:t>
            </a:r>
            <a:endParaRPr sz="1200">
              <a:solidFill>
                <a:srgbClr val="262626"/>
              </a:solidFill>
              <a:latin typeface="Oswald"/>
              <a:ea typeface="Oswald"/>
              <a:cs typeface="Oswald"/>
              <a:sym typeface="Oswald"/>
            </a:endParaRPr>
          </a:p>
          <a:p>
            <a:pPr marL="742950" lvl="1" indent="-285750" algn="l" rtl="0">
              <a:lnSpc>
                <a:spcPct val="107000"/>
              </a:lnSpc>
              <a:spcBef>
                <a:spcPts val="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Examples include image recognition, language translation, and virtual personal assistants.</a:t>
            </a:r>
            <a:endParaRPr sz="1200">
              <a:solidFill>
                <a:srgbClr val="262626"/>
              </a:solidFill>
              <a:latin typeface="Oswald"/>
              <a:ea typeface="Oswald"/>
              <a:cs typeface="Oswald"/>
              <a:sym typeface="Oswald"/>
            </a:endParaRPr>
          </a:p>
          <a:p>
            <a:pPr marL="742950" lvl="1" indent="-285750" algn="l" rtl="0">
              <a:lnSpc>
                <a:spcPct val="107000"/>
              </a:lnSpc>
              <a:spcBef>
                <a:spcPts val="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These systems are trained and optimized for a particular function and lack general intelligence.</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Calibri"/>
              <a:buAutoNum type="arabicPeriod" startAt="2"/>
            </a:pPr>
            <a:r>
              <a:rPr lang="en-US" sz="1200" b="1">
                <a:solidFill>
                  <a:srgbClr val="262626"/>
                </a:solidFill>
                <a:latin typeface="Oswald"/>
                <a:ea typeface="Oswald"/>
                <a:cs typeface="Oswald"/>
                <a:sym typeface="Oswald"/>
              </a:rPr>
              <a:t>General AI (Strong AI):</a:t>
            </a:r>
            <a:endParaRPr sz="1200">
              <a:solidFill>
                <a:srgbClr val="262626"/>
              </a:solidFill>
              <a:latin typeface="Oswald"/>
              <a:ea typeface="Oswald"/>
              <a:cs typeface="Oswald"/>
              <a:sym typeface="Oswald"/>
            </a:endParaRPr>
          </a:p>
          <a:p>
            <a:pPr marL="800100" lvl="1" indent="-342900" algn="l" rtl="0">
              <a:lnSpc>
                <a:spcPct val="107000"/>
              </a:lnSpc>
              <a:spcBef>
                <a:spcPts val="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General AI represents a more advanced stage where machines possess human-like intelligence and can perform any intellectual task that a human being can.</a:t>
            </a:r>
            <a:endParaRPr sz="1200">
              <a:solidFill>
                <a:srgbClr val="262626"/>
              </a:solidFill>
              <a:latin typeface="Oswald"/>
              <a:ea typeface="Oswald"/>
              <a:cs typeface="Oswald"/>
              <a:sym typeface="Oswald"/>
            </a:endParaRPr>
          </a:p>
          <a:p>
            <a:pPr marL="800100" lvl="1" indent="-342900" algn="l" rtl="0">
              <a:lnSpc>
                <a:spcPct val="107000"/>
              </a:lnSpc>
              <a:spcBef>
                <a:spcPts val="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It involves machines understanding, learning, and applying knowledge across diverse domains.</a:t>
            </a:r>
            <a:endParaRPr sz="1200">
              <a:solidFill>
                <a:srgbClr val="262626"/>
              </a:solidFill>
              <a:latin typeface="Oswald"/>
              <a:ea typeface="Oswald"/>
              <a:cs typeface="Oswald"/>
              <a:sym typeface="Oswald"/>
            </a:endParaRPr>
          </a:p>
          <a:p>
            <a:pPr marL="800100" lvl="1" indent="-342900" algn="l" rtl="0">
              <a:lnSpc>
                <a:spcPct val="107000"/>
              </a:lnSpc>
              <a:spcBef>
                <a:spcPts val="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Achieving General AI is a complex and aspirational goal, and as of now, it remains largely theoretical.</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800"/>
              <a:buFont typeface="Calibri"/>
              <a:buAutoNum type="arabicPeriod" startAt="3"/>
            </a:pPr>
            <a:r>
              <a:rPr lang="en-US" sz="1800" b="1">
                <a:solidFill>
                  <a:srgbClr val="262626"/>
                </a:solidFill>
                <a:latin typeface="Oswald"/>
                <a:ea typeface="Oswald"/>
                <a:cs typeface="Oswald"/>
                <a:sym typeface="Oswald"/>
              </a:rPr>
              <a:t>Super Artificial Intelligence -</a:t>
            </a:r>
            <a:endParaRPr sz="1800">
              <a:solidFill>
                <a:srgbClr val="262626"/>
              </a:solidFill>
              <a:latin typeface="Oswald"/>
              <a:ea typeface="Oswald"/>
              <a:cs typeface="Oswald"/>
              <a:sym typeface="Oswald"/>
            </a:endParaRPr>
          </a:p>
          <a:p>
            <a:pPr marL="800100" lvl="1" indent="-342900" algn="l" rtl="0">
              <a:lnSpc>
                <a:spcPct val="107000"/>
              </a:lnSpc>
              <a:spcBef>
                <a:spcPts val="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Super AI, also known as Artificial Superintelligence (ASI), is a hypothetical concept for a future AI system that surpasses human intelligence in all aspects. Here's a breakdown of the key idea:</a:t>
            </a:r>
            <a:endParaRPr sz="1200">
              <a:solidFill>
                <a:srgbClr val="262626"/>
              </a:solidFill>
              <a:latin typeface="Oswald"/>
              <a:ea typeface="Oswald"/>
              <a:cs typeface="Oswald"/>
              <a:sym typeface="Oswald"/>
            </a:endParaRPr>
          </a:p>
          <a:p>
            <a:pPr marL="800100" lvl="1" indent="-342900" algn="l" rtl="0">
              <a:lnSpc>
                <a:spcPct val="107000"/>
              </a:lnSpc>
              <a:spcBef>
                <a:spcPts val="1500"/>
              </a:spcBef>
              <a:spcAft>
                <a:spcPts val="0"/>
              </a:spcAft>
              <a:buClr>
                <a:srgbClr val="262626"/>
              </a:buClr>
              <a:buSzPts val="1000"/>
              <a:buFont typeface="Courier New"/>
              <a:buChar char="o"/>
            </a:pPr>
            <a:r>
              <a:rPr lang="en-US" sz="1200" b="1">
                <a:solidFill>
                  <a:srgbClr val="262626"/>
                </a:solidFill>
                <a:latin typeface="Oswald"/>
                <a:ea typeface="Oswald"/>
                <a:cs typeface="Oswald"/>
                <a:sym typeface="Oswald"/>
              </a:rPr>
              <a:t>Intelligence Beyond Humans: </a:t>
            </a:r>
            <a:r>
              <a:rPr lang="en-US" sz="1200">
                <a:solidFill>
                  <a:srgbClr val="262626"/>
                </a:solidFill>
                <a:latin typeface="Oswald"/>
                <a:ea typeface="Oswald"/>
                <a:cs typeface="Oswald"/>
                <a:sym typeface="Oswald"/>
              </a:rPr>
              <a:t>Super AI wouldn't just be good at specific tasks, like playing chess or recognizing faces. It would be capable of general intelligence, understanding the world and applying its knowledge in new ways, potentially exceedingly even the most brilliant human minds.</a:t>
            </a:r>
            <a:endParaRPr sz="1200">
              <a:solidFill>
                <a:srgbClr val="262626"/>
              </a:solidFill>
              <a:latin typeface="Oswald"/>
              <a:ea typeface="Oswald"/>
              <a:cs typeface="Oswald"/>
              <a:sym typeface="Oswald"/>
            </a:endParaRPr>
          </a:p>
          <a:p>
            <a:pPr marL="800100" lvl="1" indent="-342900" algn="l" rtl="0">
              <a:lnSpc>
                <a:spcPct val="107000"/>
              </a:lnSpc>
              <a:spcBef>
                <a:spcPts val="1500"/>
              </a:spcBef>
              <a:spcAft>
                <a:spcPts val="0"/>
              </a:spcAft>
              <a:buClr>
                <a:srgbClr val="262626"/>
              </a:buClr>
              <a:buSzPts val="1000"/>
              <a:buFont typeface="Courier New"/>
              <a:buChar char="o"/>
            </a:pPr>
            <a:r>
              <a:rPr lang="en-US" sz="1200" b="1">
                <a:solidFill>
                  <a:srgbClr val="262626"/>
                </a:solidFill>
                <a:latin typeface="Oswald"/>
                <a:ea typeface="Oswald"/>
                <a:cs typeface="Oswald"/>
                <a:sym typeface="Oswald"/>
              </a:rPr>
              <a:t>Self-Awareness</a:t>
            </a:r>
            <a:r>
              <a:rPr lang="en-US" sz="1200">
                <a:solidFill>
                  <a:srgbClr val="262626"/>
                </a:solidFill>
                <a:latin typeface="Oswald"/>
                <a:ea typeface="Oswald"/>
                <a:cs typeface="Oswald"/>
                <a:sym typeface="Oswald"/>
              </a:rPr>
              <a:t>: While the concept is still debated, some believe super AI might achieve self-awareness, meaning it would understand itself and its own capabilities.</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485" name="Google Shape;48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a:solidFill>
                  <a:srgbClr val="1F1F1F"/>
                </a:solidFill>
                <a:latin typeface="Oswald"/>
                <a:ea typeface="Oswald"/>
                <a:cs typeface="Oswald"/>
                <a:sym typeface="Oswald"/>
              </a:rPr>
              <a:t>There are different ways to make machines intelligent:</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Learning from data:</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Machines analyze tons of information,</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like photos or text,</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to learn patterns and improve their skills.</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Thinking like brains:</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Inspired by how our brains work,</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some AI programs use "artificial neural networks" to process information.</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500" name="Google Shape;50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dirty="0">
                <a:solidFill>
                  <a:srgbClr val="1F1F1F"/>
                </a:solidFill>
                <a:latin typeface="Oswald"/>
                <a:ea typeface="Oswald"/>
                <a:cs typeface="Oswald"/>
                <a:sym typeface="Oswald"/>
              </a:rPr>
              <a:t>There are different ways to make machines intelligent:</a:t>
            </a:r>
            <a:endParaRPr sz="1800" dirty="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dirty="0">
                <a:solidFill>
                  <a:srgbClr val="262626"/>
                </a:solidFill>
                <a:latin typeface="Oswald"/>
                <a:ea typeface="Oswald"/>
                <a:cs typeface="Oswald"/>
                <a:sym typeface="Oswald"/>
              </a:rPr>
              <a:t>Learning from data:</a:t>
            </a:r>
            <a:r>
              <a:rPr lang="en-US" sz="1800" dirty="0">
                <a:solidFill>
                  <a:srgbClr val="262626"/>
                </a:solidFill>
                <a:latin typeface="Calibri"/>
                <a:ea typeface="Calibri"/>
                <a:cs typeface="Calibri"/>
                <a:sym typeface="Calibri"/>
              </a:rPr>
              <a:t> </a:t>
            </a:r>
            <a:r>
              <a:rPr lang="en-US" sz="1800" dirty="0">
                <a:solidFill>
                  <a:srgbClr val="262626"/>
                </a:solidFill>
                <a:latin typeface="Oswald"/>
                <a:ea typeface="Oswald"/>
                <a:cs typeface="Oswald"/>
                <a:sym typeface="Oswald"/>
              </a:rPr>
              <a:t>Machines analyze tons of information,</a:t>
            </a:r>
            <a:r>
              <a:rPr lang="en-US" sz="1800" dirty="0">
                <a:solidFill>
                  <a:srgbClr val="262626"/>
                </a:solidFill>
                <a:latin typeface="Calibri"/>
                <a:ea typeface="Calibri"/>
                <a:cs typeface="Calibri"/>
                <a:sym typeface="Calibri"/>
              </a:rPr>
              <a:t> </a:t>
            </a:r>
            <a:r>
              <a:rPr lang="en-US" sz="1800" dirty="0">
                <a:solidFill>
                  <a:srgbClr val="262626"/>
                </a:solidFill>
                <a:latin typeface="Oswald"/>
                <a:ea typeface="Oswald"/>
                <a:cs typeface="Oswald"/>
                <a:sym typeface="Oswald"/>
              </a:rPr>
              <a:t>like photos or text,</a:t>
            </a:r>
            <a:r>
              <a:rPr lang="en-US" sz="1800" dirty="0">
                <a:solidFill>
                  <a:srgbClr val="262626"/>
                </a:solidFill>
                <a:latin typeface="Calibri"/>
                <a:ea typeface="Calibri"/>
                <a:cs typeface="Calibri"/>
                <a:sym typeface="Calibri"/>
              </a:rPr>
              <a:t> </a:t>
            </a:r>
            <a:r>
              <a:rPr lang="en-US" sz="1800" dirty="0">
                <a:solidFill>
                  <a:srgbClr val="262626"/>
                </a:solidFill>
                <a:latin typeface="Oswald"/>
                <a:ea typeface="Oswald"/>
                <a:cs typeface="Oswald"/>
                <a:sym typeface="Oswald"/>
              </a:rPr>
              <a:t>to learn patterns and improve their skills.</a:t>
            </a:r>
            <a:endParaRPr sz="1800" dirty="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dirty="0">
                <a:solidFill>
                  <a:srgbClr val="262626"/>
                </a:solidFill>
                <a:latin typeface="Oswald"/>
                <a:ea typeface="Oswald"/>
                <a:cs typeface="Oswald"/>
                <a:sym typeface="Oswald"/>
              </a:rPr>
              <a:t>Thinking like brains:</a:t>
            </a:r>
            <a:r>
              <a:rPr lang="en-US" sz="1800" dirty="0">
                <a:solidFill>
                  <a:srgbClr val="262626"/>
                </a:solidFill>
                <a:latin typeface="Calibri"/>
                <a:ea typeface="Calibri"/>
                <a:cs typeface="Calibri"/>
                <a:sym typeface="Calibri"/>
              </a:rPr>
              <a:t> </a:t>
            </a:r>
            <a:r>
              <a:rPr lang="en-US" sz="1800" dirty="0">
                <a:solidFill>
                  <a:srgbClr val="262626"/>
                </a:solidFill>
                <a:latin typeface="Oswald"/>
                <a:ea typeface="Oswald"/>
                <a:cs typeface="Oswald"/>
                <a:sym typeface="Oswald"/>
              </a:rPr>
              <a:t>Inspired by how our brains work,</a:t>
            </a:r>
            <a:r>
              <a:rPr lang="en-US" sz="1800" dirty="0">
                <a:solidFill>
                  <a:srgbClr val="262626"/>
                </a:solidFill>
                <a:latin typeface="Calibri"/>
                <a:ea typeface="Calibri"/>
                <a:cs typeface="Calibri"/>
                <a:sym typeface="Calibri"/>
              </a:rPr>
              <a:t> </a:t>
            </a:r>
            <a:r>
              <a:rPr lang="en-US" sz="1800" dirty="0">
                <a:solidFill>
                  <a:srgbClr val="262626"/>
                </a:solidFill>
                <a:latin typeface="Oswald"/>
                <a:ea typeface="Oswald"/>
                <a:cs typeface="Oswald"/>
                <a:sym typeface="Oswald"/>
              </a:rPr>
              <a:t>some AI programs use "artificial neural networks" to process information.</a:t>
            </a:r>
            <a:endParaRPr sz="1800" dirty="0">
              <a:solidFill>
                <a:srgbClr val="262626"/>
              </a:solidFill>
              <a:latin typeface="Oswald"/>
              <a:ea typeface="Oswald"/>
              <a:cs typeface="Oswald"/>
              <a:sym typeface="Oswald"/>
            </a:endParaRPr>
          </a:p>
          <a:p>
            <a:pPr marL="0" lvl="0" indent="0" algn="l" rtl="0">
              <a:spcBef>
                <a:spcPts val="1500"/>
              </a:spcBef>
              <a:spcAft>
                <a:spcPts val="0"/>
              </a:spcAft>
              <a:buNone/>
            </a:pPr>
            <a:endParaRPr dirty="0"/>
          </a:p>
        </p:txBody>
      </p:sp>
      <p:sp>
        <p:nvSpPr>
          <p:cNvPr id="500" name="Google Shape;50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811700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7" name="Google Shape;54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200" b="1">
                <a:solidFill>
                  <a:srgbClr val="262626"/>
                </a:solidFill>
                <a:latin typeface="Oswald"/>
                <a:ea typeface="Oswald"/>
                <a:cs typeface="Oswald"/>
                <a:sym typeface="Oswald"/>
              </a:rPr>
              <a:t>1. Machine Learning: </a:t>
            </a:r>
            <a:endParaRPr sz="1200">
              <a:solidFill>
                <a:srgbClr val="262626"/>
              </a:solidFill>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1200">
                <a:solidFill>
                  <a:srgbClr val="262626"/>
                </a:solidFill>
                <a:latin typeface="Oswald"/>
                <a:ea typeface="Oswald"/>
                <a:cs typeface="Oswald"/>
                <a:sym typeface="Oswald"/>
              </a:rPr>
              <a:t>Think of it as teaching machines to learn by themselves. Just like you learn from experience, machine learning algorithms analyze data (like pictures, text, or numbers) to improve their skills. There are three main ways they do this: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Imagine a teacher showing you examples.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learns from labeled data,</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where each piece of information comes with a "correct answer." This helps it map inputs to outputs,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like predicting what type of object is in a picture.</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Unsupervised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It's like figuring things out on your own.</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gets unlabeled data and must find patterns or connections without any guidance.</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organizing your messy room without instructions!</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Reinforcement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This is like learning through trial and error.</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interacts with an environment,</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trying different things and getting rewarded for good choices.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a video game character learning to navigate by getting points for reaching the goal.</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2. Deep Learning:</a:t>
            </a:r>
            <a:r>
              <a:rPr lang="en-US" sz="1200">
                <a:solidFill>
                  <a:srgbClr val="1F1F1F"/>
                </a:solidFill>
                <a:latin typeface="Oswald"/>
                <a:ea typeface="Oswald"/>
                <a:cs typeface="Oswald"/>
                <a:sym typeface="Oswald"/>
              </a:rPr>
              <a:t> This is a special type of machine learning inspired by the human brain. It uses complex networks of artificial "neurons" to understand and process information more deeply. This is powerful for things like recognizing faces in pictures or translating languages accurately.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3. Natural Language Processing (NLP):</a:t>
            </a:r>
            <a:r>
              <a:rPr lang="en-US" sz="1200">
                <a:solidFill>
                  <a:srgbClr val="1F1F1F"/>
                </a:solidFill>
                <a:latin typeface="Oswald"/>
                <a:ea typeface="Oswald"/>
                <a:cs typeface="Oswald"/>
                <a:sym typeface="Oswald"/>
              </a:rPr>
              <a:t> Can machines understand our language? NLP helps them do just that! It allows computers to read, understand, and even generate human language. This is used in chatbots, virtual assistants, and even machine translation tools.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4. Computer Vision:</a:t>
            </a:r>
            <a:r>
              <a:rPr lang="en-US" sz="1200">
                <a:solidFill>
                  <a:srgbClr val="1F1F1F"/>
                </a:solidFill>
                <a:latin typeface="Oswald"/>
                <a:ea typeface="Oswald"/>
                <a:cs typeface="Oswald"/>
                <a:sym typeface="Oswald"/>
              </a:rPr>
              <a:t> Just like our eyes see the world, computer vision helps machines "see" too. It enables them to analyze images and videos, recognizing objects, people, and even actions happening within them. Think of self-driving cars using this to avoid obstacles!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Note that these are just a few branches of the vast AI tree. There are many other exciting areas like robotics, expert systems, and knowledge representation waiting to be explored!</a:t>
            </a:r>
            <a:endParaRPr sz="1200">
              <a:solidFill>
                <a:srgbClr val="262626"/>
              </a:solidFill>
              <a:latin typeface="Oswald"/>
              <a:ea typeface="Oswald"/>
              <a:cs typeface="Oswald"/>
              <a:sym typeface="Oswald"/>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000"/>
              <a:buFont typeface="Calibri"/>
              <a:buNone/>
            </a:pPr>
            <a:r>
              <a:rPr lang="en-US" sz="1200" b="0">
                <a:solidFill>
                  <a:srgbClr val="1F1F1F"/>
                </a:solidFill>
                <a:latin typeface="Oswald"/>
                <a:ea typeface="Oswald"/>
                <a:cs typeface="Oswald"/>
                <a:sym typeface="Oswald"/>
              </a:rPr>
              <a:t>5. </a:t>
            </a:r>
            <a:r>
              <a:rPr lang="en-US" sz="1200" b="1">
                <a:solidFill>
                  <a:srgbClr val="1F1F1F"/>
                </a:solidFill>
                <a:latin typeface="Oswald"/>
                <a:ea typeface="Oswald"/>
                <a:cs typeface="Oswald"/>
                <a:sym typeface="Oswald"/>
              </a:rPr>
              <a:t>Robotic. </a:t>
            </a:r>
            <a:r>
              <a:rPr lang="en-US" sz="1200" b="0">
                <a:solidFill>
                  <a:srgbClr val="1F1F1F"/>
                </a:solidFill>
                <a:latin typeface="Oswald"/>
                <a:ea typeface="Oswald"/>
                <a:cs typeface="Oswald"/>
                <a:sym typeface="Oswald"/>
              </a:rPr>
              <a:t>Robots in industrial settings can use Narrow AI to perform routine, repetitive tasks that involve materials handling, assembly and quality inspections.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In healthcare, robots equipped with Narrow AI can assist surgeons in monitoring vitals and detecting potential issues during procedures.</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Agricultural machines can engage in autonomous pruning, moving, thinning, seeding and spraying.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Smart home devices such as the iRobot Roomba can navigate a home’s interior using computer vision and use data stored in memory to understand its progress.</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262626"/>
              </a:buClr>
              <a:buSzPts val="1000"/>
              <a:buFont typeface="Calibri"/>
              <a:buNone/>
            </a:pPr>
            <a:r>
              <a:rPr lang="en-US" sz="1200">
                <a:solidFill>
                  <a:srgbClr val="262626"/>
                </a:solidFill>
                <a:latin typeface="Oswald"/>
                <a:ea typeface="Oswald"/>
                <a:cs typeface="Oswald"/>
                <a:sym typeface="Oswald"/>
              </a:rPr>
              <a:t>6. </a:t>
            </a:r>
            <a:r>
              <a:rPr lang="en-US" sz="1200" b="1">
                <a:solidFill>
                  <a:srgbClr val="262626"/>
                </a:solidFill>
                <a:latin typeface="Oswald"/>
                <a:ea typeface="Oswald"/>
                <a:cs typeface="Oswald"/>
                <a:sym typeface="Oswald"/>
              </a:rPr>
              <a:t>Expert systems </a:t>
            </a:r>
            <a:r>
              <a:rPr lang="en-US" sz="1200">
                <a:solidFill>
                  <a:srgbClr val="262626"/>
                </a:solidFill>
                <a:latin typeface="Oswald"/>
                <a:ea typeface="Oswald"/>
                <a:cs typeface="Oswald"/>
                <a:sym typeface="Oswald"/>
              </a:rPr>
              <a:t>equipped with Narrow AI capabilities can be trained on a corpus to emulate the human decision-making process and apply expertise to solve complex problems. These systems can evaluate vast amounts of data to uncover trends and patterns to make decisions. They can also help businesses predict future events and understand why past events occurred.</a:t>
            </a:r>
            <a:endParaRPr/>
          </a:p>
          <a:p>
            <a:pPr marL="0" lvl="0" indent="0" algn="l" rtl="0">
              <a:spcBef>
                <a:spcPts val="1500"/>
              </a:spcBef>
              <a:spcAft>
                <a:spcPts val="0"/>
              </a:spcAft>
              <a:buNone/>
            </a:pPr>
            <a:endParaRPr/>
          </a:p>
        </p:txBody>
      </p:sp>
      <p:sp>
        <p:nvSpPr>
          <p:cNvPr id="548" name="Google Shape;54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8" name="Google Shape;56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200" b="1">
                <a:solidFill>
                  <a:srgbClr val="262626"/>
                </a:solidFill>
                <a:latin typeface="Oswald"/>
                <a:ea typeface="Oswald"/>
                <a:cs typeface="Oswald"/>
                <a:sym typeface="Oswald"/>
              </a:rPr>
              <a:t>1. Machine Learning: </a:t>
            </a:r>
            <a:endParaRPr sz="1200">
              <a:solidFill>
                <a:srgbClr val="262626"/>
              </a:solidFill>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1200">
                <a:solidFill>
                  <a:srgbClr val="262626"/>
                </a:solidFill>
                <a:latin typeface="Oswald"/>
                <a:ea typeface="Oswald"/>
                <a:cs typeface="Oswald"/>
                <a:sym typeface="Oswald"/>
              </a:rPr>
              <a:t>Think of it as teaching machines to learn by themselves. Just like you learn from experience, machine learning algorithms analyze data (like pictures, text, or numbers) to improve their skills. There are three main ways they do this: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Imagine a teacher showing you examples.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learns from labeled data,</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where each piece of information comes with a "correct answer." This helps it map inputs to outputs,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like predicting what type of object is in a picture.</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Unsupervised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It's like figuring things out on your own.</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gets unlabeled data and must find patterns or connections without any guidance.</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organizing your messy room without instructions!</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Reinforcement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This is like learning through trial and error.</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interacts with an environment,</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trying different things and getting rewarded for good choices.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a video game character learning to navigate by getting points for reaching the goal.</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2. Deep Learning:</a:t>
            </a:r>
            <a:r>
              <a:rPr lang="en-US" sz="1200">
                <a:solidFill>
                  <a:srgbClr val="1F1F1F"/>
                </a:solidFill>
                <a:latin typeface="Oswald"/>
                <a:ea typeface="Oswald"/>
                <a:cs typeface="Oswald"/>
                <a:sym typeface="Oswald"/>
              </a:rPr>
              <a:t> This is a special type of machine learning inspired by the human brain. It uses complex networks of artificial "neurons" to understand and process information more deeply. This is powerful for things like recognizing faces in pictures or translating languages accurately.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3. Natural Language Processing (NLP):</a:t>
            </a:r>
            <a:r>
              <a:rPr lang="en-US" sz="1200">
                <a:solidFill>
                  <a:srgbClr val="1F1F1F"/>
                </a:solidFill>
                <a:latin typeface="Oswald"/>
                <a:ea typeface="Oswald"/>
                <a:cs typeface="Oswald"/>
                <a:sym typeface="Oswald"/>
              </a:rPr>
              <a:t> Can machines understand our language? NLP helps them do just that! It allows computers to read, understand, and even generate human language. This is used in chatbots, virtual assistants, and even machine translation tools.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4. Computer Vision:</a:t>
            </a:r>
            <a:r>
              <a:rPr lang="en-US" sz="1200">
                <a:solidFill>
                  <a:srgbClr val="1F1F1F"/>
                </a:solidFill>
                <a:latin typeface="Oswald"/>
                <a:ea typeface="Oswald"/>
                <a:cs typeface="Oswald"/>
                <a:sym typeface="Oswald"/>
              </a:rPr>
              <a:t> Just like our eyes see the world, computer vision helps machines "see" too. It enables them to analyze images and videos, recognizing objects, people, and even actions happening within them. Think of self-driving cars using this to avoid obstacles!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Note that these are just a few branches of the vast AI tree. There are many other exciting areas like robotics, expert systems, and knowledge representation waiting to be explored!</a:t>
            </a:r>
            <a:endParaRPr sz="1200">
              <a:solidFill>
                <a:srgbClr val="262626"/>
              </a:solidFill>
              <a:latin typeface="Oswald"/>
              <a:ea typeface="Oswald"/>
              <a:cs typeface="Oswald"/>
              <a:sym typeface="Oswald"/>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000"/>
              <a:buFont typeface="Calibri"/>
              <a:buNone/>
            </a:pPr>
            <a:r>
              <a:rPr lang="en-US" sz="1200" b="0">
                <a:solidFill>
                  <a:srgbClr val="1F1F1F"/>
                </a:solidFill>
                <a:latin typeface="Oswald"/>
                <a:ea typeface="Oswald"/>
                <a:cs typeface="Oswald"/>
                <a:sym typeface="Oswald"/>
              </a:rPr>
              <a:t>5. </a:t>
            </a:r>
            <a:r>
              <a:rPr lang="en-US" sz="1200" b="1">
                <a:solidFill>
                  <a:srgbClr val="1F1F1F"/>
                </a:solidFill>
                <a:latin typeface="Oswald"/>
                <a:ea typeface="Oswald"/>
                <a:cs typeface="Oswald"/>
                <a:sym typeface="Oswald"/>
              </a:rPr>
              <a:t>Robotic. </a:t>
            </a:r>
            <a:r>
              <a:rPr lang="en-US" sz="1200" b="0">
                <a:solidFill>
                  <a:srgbClr val="1F1F1F"/>
                </a:solidFill>
                <a:latin typeface="Oswald"/>
                <a:ea typeface="Oswald"/>
                <a:cs typeface="Oswald"/>
                <a:sym typeface="Oswald"/>
              </a:rPr>
              <a:t>Robots in industrial settings can use Narrow AI to perform routine, repetitive tasks that involve materials handling, assembly and quality inspections.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In healthcare, robots equipped with Narrow AI can assist surgeons in monitoring vitals and detecting potential issues during procedures.</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Agricultural machines can engage in autonomous pruning, moving, thinning, seeding and spraying.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Smart home devices such as the iRobot Roomba can navigate a home’s interior using computer vision and use data stored in memory to understand its progress.</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262626"/>
              </a:buClr>
              <a:buSzPts val="1000"/>
              <a:buFont typeface="Calibri"/>
              <a:buNone/>
            </a:pPr>
            <a:r>
              <a:rPr lang="en-US" sz="1200">
                <a:solidFill>
                  <a:srgbClr val="262626"/>
                </a:solidFill>
                <a:latin typeface="Oswald"/>
                <a:ea typeface="Oswald"/>
                <a:cs typeface="Oswald"/>
                <a:sym typeface="Oswald"/>
              </a:rPr>
              <a:t>6. </a:t>
            </a:r>
            <a:r>
              <a:rPr lang="en-US" sz="1200" b="1">
                <a:solidFill>
                  <a:srgbClr val="262626"/>
                </a:solidFill>
                <a:latin typeface="Oswald"/>
                <a:ea typeface="Oswald"/>
                <a:cs typeface="Oswald"/>
                <a:sym typeface="Oswald"/>
              </a:rPr>
              <a:t>Expert systems </a:t>
            </a:r>
            <a:r>
              <a:rPr lang="en-US" sz="1200">
                <a:solidFill>
                  <a:srgbClr val="262626"/>
                </a:solidFill>
                <a:latin typeface="Oswald"/>
                <a:ea typeface="Oswald"/>
                <a:cs typeface="Oswald"/>
                <a:sym typeface="Oswald"/>
              </a:rPr>
              <a:t>equipped with Narrow AI capabilities can be trained on a corpus to emulate the human decision-making process and apply expertise to solve complex problems. These systems can evaluate vast amounts of data to uncover trends and patterns to make decisions. They can also help businesses predict future events and understand why past events occurred.</a:t>
            </a:r>
            <a:endParaRPr/>
          </a:p>
          <a:p>
            <a:pPr marL="0" lvl="0" indent="0" algn="l" rtl="0">
              <a:spcBef>
                <a:spcPts val="1500"/>
              </a:spcBef>
              <a:spcAft>
                <a:spcPts val="0"/>
              </a:spcAft>
              <a:buNone/>
            </a:pPr>
            <a:endParaRPr/>
          </a:p>
        </p:txBody>
      </p:sp>
      <p:sp>
        <p:nvSpPr>
          <p:cNvPr id="569" name="Google Shape;569;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5" name="Google Shape;585;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200" b="1">
                <a:solidFill>
                  <a:srgbClr val="262626"/>
                </a:solidFill>
                <a:latin typeface="Oswald"/>
                <a:ea typeface="Oswald"/>
                <a:cs typeface="Oswald"/>
                <a:sym typeface="Oswald"/>
              </a:rPr>
              <a:t>1. Machine Learning: </a:t>
            </a:r>
            <a:endParaRPr sz="1200">
              <a:solidFill>
                <a:srgbClr val="262626"/>
              </a:solidFill>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1200">
                <a:solidFill>
                  <a:srgbClr val="262626"/>
                </a:solidFill>
                <a:latin typeface="Oswald"/>
                <a:ea typeface="Oswald"/>
                <a:cs typeface="Oswald"/>
                <a:sym typeface="Oswald"/>
              </a:rPr>
              <a:t>Think of it as teaching machines to learn by themselves. Just like you learn from experience, machine learning algorithms analyze data (like pictures, text, or numbers) to improve their skills. There are three main ways they do this: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Imagine a teacher showing you examples.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learns from labeled data,</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where each piece of information comes with a "correct answer." This helps it map inputs to outputs,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like predicting what type of object is in a picture.</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Unsupervised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It's like figuring things out on your own.</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gets unlabeled data and must find patterns or connections without any guidance.</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organizing your messy room without instructions!</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Reinforcement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This is like learning through trial and error.</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interacts with an environment,</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trying different things and getting rewarded for good choices.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a video game character learning to navigate by getting points for reaching the goal.</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2. Deep Learning:</a:t>
            </a:r>
            <a:r>
              <a:rPr lang="en-US" sz="1200">
                <a:solidFill>
                  <a:srgbClr val="1F1F1F"/>
                </a:solidFill>
                <a:latin typeface="Oswald"/>
                <a:ea typeface="Oswald"/>
                <a:cs typeface="Oswald"/>
                <a:sym typeface="Oswald"/>
              </a:rPr>
              <a:t> This is a special type of machine learning inspired by the human brain. It uses complex networks of artificial "neurons" to understand and process information more deeply. This is powerful for things like recognizing faces in pictures or translating languages accurately.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3. Natural Language Processing (NLP):</a:t>
            </a:r>
            <a:r>
              <a:rPr lang="en-US" sz="1200">
                <a:solidFill>
                  <a:srgbClr val="1F1F1F"/>
                </a:solidFill>
                <a:latin typeface="Oswald"/>
                <a:ea typeface="Oswald"/>
                <a:cs typeface="Oswald"/>
                <a:sym typeface="Oswald"/>
              </a:rPr>
              <a:t> Can machines understand our language? NLP helps them do just that! It allows computers to read, understand, and even generate human language. This is used in chatbots, virtual assistants, and even machine translation tools.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4. Computer Vision:</a:t>
            </a:r>
            <a:r>
              <a:rPr lang="en-US" sz="1200">
                <a:solidFill>
                  <a:srgbClr val="1F1F1F"/>
                </a:solidFill>
                <a:latin typeface="Oswald"/>
                <a:ea typeface="Oswald"/>
                <a:cs typeface="Oswald"/>
                <a:sym typeface="Oswald"/>
              </a:rPr>
              <a:t> Just like our eyes see the world, computer vision helps machines "see" too. It enables them to analyze images and videos, recognizing objects, people, and even actions happening within them. Think of self-driving cars using this to avoid obstacles!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Note that these are just a few branches of the vast AI tree. There are many other exciting areas like robotics, expert systems, and knowledge representation waiting to be explored!</a:t>
            </a:r>
            <a:endParaRPr sz="1200">
              <a:solidFill>
                <a:srgbClr val="262626"/>
              </a:solidFill>
              <a:latin typeface="Oswald"/>
              <a:ea typeface="Oswald"/>
              <a:cs typeface="Oswald"/>
              <a:sym typeface="Oswald"/>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000"/>
              <a:buFont typeface="Calibri"/>
              <a:buNone/>
            </a:pPr>
            <a:r>
              <a:rPr lang="en-US" sz="1200" b="0">
                <a:solidFill>
                  <a:srgbClr val="1F1F1F"/>
                </a:solidFill>
                <a:latin typeface="Oswald"/>
                <a:ea typeface="Oswald"/>
                <a:cs typeface="Oswald"/>
                <a:sym typeface="Oswald"/>
              </a:rPr>
              <a:t>5. </a:t>
            </a:r>
            <a:r>
              <a:rPr lang="en-US" sz="1200" b="1">
                <a:solidFill>
                  <a:srgbClr val="1F1F1F"/>
                </a:solidFill>
                <a:latin typeface="Oswald"/>
                <a:ea typeface="Oswald"/>
                <a:cs typeface="Oswald"/>
                <a:sym typeface="Oswald"/>
              </a:rPr>
              <a:t>Robotic. </a:t>
            </a:r>
            <a:r>
              <a:rPr lang="en-US" sz="1200" b="0">
                <a:solidFill>
                  <a:srgbClr val="1F1F1F"/>
                </a:solidFill>
                <a:latin typeface="Oswald"/>
                <a:ea typeface="Oswald"/>
                <a:cs typeface="Oswald"/>
                <a:sym typeface="Oswald"/>
              </a:rPr>
              <a:t>Robots in industrial settings can use Narrow AI to perform routine, repetitive tasks that involve materials handling, assembly and quality inspections.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In healthcare, robots equipped with Narrow AI can assist surgeons in monitoring vitals and detecting potential issues during procedures.</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Agricultural machines can engage in autonomous pruning, moving, thinning, seeding and spraying. </a:t>
            </a:r>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a:solidFill>
                  <a:srgbClr val="262626"/>
                </a:solidFill>
                <a:latin typeface="Oswald"/>
                <a:ea typeface="Oswald"/>
                <a:cs typeface="Oswald"/>
                <a:sym typeface="Oswald"/>
              </a:rPr>
              <a:t>Smart home devices such as the iRobot Roomba can navigate a home’s interior using computer vision and use data stored in memory to understand its progress.</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262626"/>
              </a:buClr>
              <a:buSzPts val="1000"/>
              <a:buFont typeface="Calibri"/>
              <a:buNone/>
            </a:pPr>
            <a:r>
              <a:rPr lang="en-US" sz="1200">
                <a:solidFill>
                  <a:srgbClr val="262626"/>
                </a:solidFill>
                <a:latin typeface="Oswald"/>
                <a:ea typeface="Oswald"/>
                <a:cs typeface="Oswald"/>
                <a:sym typeface="Oswald"/>
              </a:rPr>
              <a:t>6. </a:t>
            </a:r>
            <a:r>
              <a:rPr lang="en-US" sz="1200" b="1">
                <a:solidFill>
                  <a:srgbClr val="262626"/>
                </a:solidFill>
                <a:latin typeface="Oswald"/>
                <a:ea typeface="Oswald"/>
                <a:cs typeface="Oswald"/>
                <a:sym typeface="Oswald"/>
              </a:rPr>
              <a:t>Expert systems </a:t>
            </a:r>
            <a:r>
              <a:rPr lang="en-US" sz="1200">
                <a:solidFill>
                  <a:srgbClr val="262626"/>
                </a:solidFill>
                <a:latin typeface="Oswald"/>
                <a:ea typeface="Oswald"/>
                <a:cs typeface="Oswald"/>
                <a:sym typeface="Oswald"/>
              </a:rPr>
              <a:t>equipped with Narrow AI capabilities can be trained on a corpus to emulate the human decision-making process and apply expertise to solve complex problems. These systems can evaluate vast amounts of data to uncover trends and patterns to make decisions. They can also help businesses predict future events and understand why past events occurred.</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586" name="Google Shape;586;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200" b="1">
                <a:solidFill>
                  <a:srgbClr val="262626"/>
                </a:solidFill>
                <a:latin typeface="Oswald"/>
                <a:ea typeface="Oswald"/>
                <a:cs typeface="Oswald"/>
                <a:sym typeface="Oswald"/>
              </a:rPr>
              <a:t>1. Machine Learning: </a:t>
            </a:r>
            <a:endParaRPr sz="1200">
              <a:solidFill>
                <a:srgbClr val="262626"/>
              </a:solidFill>
              <a:latin typeface="Times New Roman"/>
              <a:ea typeface="Times New Roman"/>
              <a:cs typeface="Times New Roman"/>
              <a:sym typeface="Times New Roman"/>
            </a:endParaRPr>
          </a:p>
          <a:p>
            <a:pPr marL="0" lvl="0" indent="0" algn="l" rtl="0">
              <a:lnSpc>
                <a:spcPct val="107000"/>
              </a:lnSpc>
              <a:spcBef>
                <a:spcPts val="0"/>
              </a:spcBef>
              <a:spcAft>
                <a:spcPts val="0"/>
              </a:spcAft>
              <a:buNone/>
            </a:pPr>
            <a:r>
              <a:rPr lang="en-US" sz="1200">
                <a:solidFill>
                  <a:srgbClr val="262626"/>
                </a:solidFill>
                <a:latin typeface="Oswald"/>
                <a:ea typeface="Oswald"/>
                <a:cs typeface="Oswald"/>
                <a:sym typeface="Oswald"/>
              </a:rPr>
              <a:t>Think of it as teaching machines to learn by themselves. Just like you learn from experience, machine learning algorithms analyze data (like pictures, text, or numbers) to improve their skills. There are three main ways they do this: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Imagine a teacher showing you examples.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learns from labeled data,</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where each piece of information comes with a "correct answer." This helps it map inputs to outputs,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like predicting what type of object is in a picture.</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Unsupervised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It's like figuring things out on your own.</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gets unlabeled data and must find patterns or connections without any guidance.</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organizing your messy room without instructions!</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Calibri"/>
              <a:buAutoNum type="alphaLcPeriod"/>
            </a:pPr>
            <a:r>
              <a:rPr lang="en-US" sz="1200" b="1">
                <a:solidFill>
                  <a:srgbClr val="262626"/>
                </a:solidFill>
                <a:latin typeface="Oswald"/>
                <a:ea typeface="Oswald"/>
                <a:cs typeface="Oswald"/>
                <a:sym typeface="Oswald"/>
              </a:rPr>
              <a:t>Reinforcement Learning:</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This is like learning through trial and error.</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The machine interacts with an environment,</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trying different things and getting rewarded for good choices.</a:t>
            </a:r>
            <a:r>
              <a:rPr lang="en-US" sz="1200">
                <a:solidFill>
                  <a:srgbClr val="262626"/>
                </a:solidFill>
                <a:latin typeface="Calibri"/>
                <a:ea typeface="Calibri"/>
                <a:cs typeface="Calibri"/>
                <a:sym typeface="Calibri"/>
              </a:rPr>
              <a:t> </a:t>
            </a:r>
            <a:r>
              <a:rPr lang="en-US" sz="1200">
                <a:solidFill>
                  <a:srgbClr val="262626"/>
                </a:solidFill>
                <a:latin typeface="Oswald"/>
                <a:ea typeface="Oswald"/>
                <a:cs typeface="Oswald"/>
                <a:sym typeface="Oswald"/>
              </a:rPr>
              <a:t>Think of a video game character learning to navigate by getting points for reaching the goal.</a:t>
            </a:r>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2. Deep Learning:</a:t>
            </a:r>
            <a:r>
              <a:rPr lang="en-US" sz="1200">
                <a:solidFill>
                  <a:srgbClr val="1F1F1F"/>
                </a:solidFill>
                <a:latin typeface="Oswald"/>
                <a:ea typeface="Oswald"/>
                <a:cs typeface="Oswald"/>
                <a:sym typeface="Oswald"/>
              </a:rPr>
              <a:t> This is a special type of machine learning inspired by the human brain. It uses complex networks of artificial "neurons" to understand and process information more deeply. This is powerful for things like recognizing faces in pictures or translating languages accurately.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3. Natural Language Processing (NLP):</a:t>
            </a:r>
            <a:r>
              <a:rPr lang="en-US" sz="1200">
                <a:solidFill>
                  <a:srgbClr val="1F1F1F"/>
                </a:solidFill>
                <a:latin typeface="Oswald"/>
                <a:ea typeface="Oswald"/>
                <a:cs typeface="Oswald"/>
                <a:sym typeface="Oswald"/>
              </a:rPr>
              <a:t> Can machines understand our language? NLP helps them do just that! It allows computers to read, understand, and even generate human language. This is used in chatbots, virtual assistants, and even machine translation tools.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b="1">
                <a:solidFill>
                  <a:srgbClr val="1F1F1F"/>
                </a:solidFill>
                <a:latin typeface="Oswald"/>
                <a:ea typeface="Oswald"/>
                <a:cs typeface="Oswald"/>
                <a:sym typeface="Oswald"/>
              </a:rPr>
              <a:t>4. Computer Vision:</a:t>
            </a:r>
            <a:r>
              <a:rPr lang="en-US" sz="1200">
                <a:solidFill>
                  <a:srgbClr val="1F1F1F"/>
                </a:solidFill>
                <a:latin typeface="Oswald"/>
                <a:ea typeface="Oswald"/>
                <a:cs typeface="Oswald"/>
                <a:sym typeface="Oswald"/>
              </a:rPr>
              <a:t> Just like our eyes see the world, computer vision helps machines "see" too. It enables them to analyze images and videos, recognizing objects, people, and even actions happening within them. Think of self-driving cars using this to avoid obstacles!</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Note that these are just a few branches of the vast AI tree. There are many other exciting areas like robotics, expert systems, and knowledge representation waiting to be explored!</a:t>
            </a:r>
            <a:endParaRPr sz="1200">
              <a:solidFill>
                <a:srgbClr val="262626"/>
              </a:solidFill>
              <a:latin typeface="Oswald"/>
              <a:ea typeface="Oswald"/>
              <a:cs typeface="Oswald"/>
              <a:sym typeface="Oswald"/>
            </a:endParaRPr>
          </a:p>
          <a:p>
            <a:pPr marL="342900" lvl="0" indent="-279400" algn="l" rtl="0">
              <a:lnSpc>
                <a:spcPct val="107000"/>
              </a:lnSpc>
              <a:spcBef>
                <a:spcPts val="1500"/>
              </a:spcBef>
              <a:spcAft>
                <a:spcPts val="0"/>
              </a:spcAft>
              <a:buClr>
                <a:schemeClr val="dk1"/>
              </a:buClr>
              <a:buSzPts val="1000"/>
              <a:buFont typeface="Calibri"/>
              <a:buNone/>
            </a:pP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596" name="Google Shape;596;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8" name="Google Shape;63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Clr>
                <a:srgbClr val="1F1F1F"/>
              </a:buClr>
              <a:buSzPts val="1200"/>
              <a:buFont typeface="Calibri"/>
              <a:buNone/>
            </a:pPr>
            <a:r>
              <a:rPr lang="en-US" sz="1200" b="1">
                <a:solidFill>
                  <a:srgbClr val="1F1F1F"/>
                </a:solidFill>
                <a:latin typeface="Oswald"/>
                <a:ea typeface="Oswald"/>
                <a:cs typeface="Oswald"/>
                <a:sym typeface="Oswald"/>
              </a:rPr>
              <a:t>1. Early AI (1950s - 1970s)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Symbolic AI Era</a:t>
            </a:r>
            <a:r>
              <a:rPr lang="en-US" sz="1200">
                <a:solidFill>
                  <a:srgbClr val="1F1F1F"/>
                </a:solidFill>
                <a:latin typeface="Oswald"/>
                <a:ea typeface="Oswald"/>
                <a:cs typeface="Oswald"/>
                <a:sym typeface="Oswald"/>
              </a:rPr>
              <a:t>: Focus on rule-based systems and logic to mimic human reasoning. Early AI research aimed at understanding and replicating human intelligence.</a:t>
            </a:r>
            <a:endParaRPr sz="1200">
              <a:solidFill>
                <a:srgbClr val="262626"/>
              </a:solidFill>
              <a:latin typeface="Oswald"/>
              <a:ea typeface="Oswald"/>
              <a:cs typeface="Oswald"/>
              <a:sym typeface="Oswald"/>
            </a:endParaRPr>
          </a:p>
          <a:p>
            <a:pPr marL="0" lvl="0" indent="0" algn="l" rtl="0">
              <a:spcBef>
                <a:spcPts val="1500"/>
              </a:spcBef>
              <a:spcAft>
                <a:spcPts val="0"/>
              </a:spcAft>
              <a:buNone/>
            </a:pPr>
            <a:r>
              <a:rPr lang="en-US" sz="1200" b="1">
                <a:solidFill>
                  <a:srgbClr val="1F1F1F"/>
                </a:solidFill>
                <a:latin typeface="Oswald"/>
                <a:ea typeface="Oswald"/>
                <a:cs typeface="Oswald"/>
                <a:sym typeface="Oswald"/>
              </a:rPr>
              <a:t>Key Concepts</a:t>
            </a:r>
            <a:r>
              <a:rPr lang="en-US" sz="1200">
                <a:solidFill>
                  <a:srgbClr val="1F1F1F"/>
                </a:solidFill>
                <a:latin typeface="Oswald"/>
                <a:ea typeface="Oswald"/>
                <a:cs typeface="Oswald"/>
                <a:sym typeface="Oswald"/>
              </a:rPr>
              <a:t>: Expert systems, logic programming</a:t>
            </a:r>
            <a:endParaRPr/>
          </a:p>
          <a:p>
            <a:pPr marL="0" lvl="0" indent="0" algn="l" rtl="0">
              <a:lnSpc>
                <a:spcPct val="107000"/>
              </a:lnSpc>
              <a:spcBef>
                <a:spcPts val="0"/>
              </a:spcBef>
              <a:spcAft>
                <a:spcPts val="0"/>
              </a:spcAft>
              <a:buClr>
                <a:schemeClr val="dk1"/>
              </a:buClr>
              <a:buSzPts val="1200"/>
              <a:buFont typeface="Calibri"/>
              <a:buNone/>
            </a:pPr>
            <a:endParaRPr sz="1200" b="0">
              <a:solidFill>
                <a:srgbClr val="1F1F1F"/>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200"/>
              <a:buFont typeface="Calibri"/>
              <a:buNone/>
            </a:pPr>
            <a:r>
              <a:rPr lang="en-US" sz="1200" b="0">
                <a:solidFill>
                  <a:srgbClr val="1F1F1F"/>
                </a:solidFill>
                <a:latin typeface="Oswald"/>
                <a:ea typeface="Oswald"/>
                <a:cs typeface="Oswald"/>
                <a:sym typeface="Oswald"/>
              </a:rPr>
              <a:t>2. </a:t>
            </a:r>
            <a:r>
              <a:rPr lang="en-US" sz="1200" b="1">
                <a:solidFill>
                  <a:srgbClr val="1F1F1F"/>
                </a:solidFill>
                <a:latin typeface="Oswald"/>
                <a:ea typeface="Oswald"/>
                <a:cs typeface="Oswald"/>
                <a:sym typeface="Oswald"/>
              </a:rPr>
              <a:t>The Rise of Machine Learning (1980s - 1990s)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Shift to Learning from Data</a:t>
            </a:r>
            <a:r>
              <a:rPr lang="en-US" sz="1200">
                <a:solidFill>
                  <a:srgbClr val="1F1F1F"/>
                </a:solidFill>
                <a:latin typeface="Oswald"/>
                <a:ea typeface="Oswald"/>
                <a:cs typeface="Oswald"/>
                <a:sym typeface="Oswald"/>
              </a:rPr>
              <a:t>: Introduction of algorithms that could learn from data, marking a shift from hard-coded knowledge.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Key Concepts</a:t>
            </a:r>
            <a:r>
              <a:rPr lang="en-US" sz="1200">
                <a:solidFill>
                  <a:srgbClr val="1F1F1F"/>
                </a:solidFill>
                <a:latin typeface="Oswald"/>
                <a:ea typeface="Oswald"/>
                <a:cs typeface="Oswald"/>
                <a:sym typeface="Oswald"/>
              </a:rPr>
              <a:t>: Decision trees, neural networks, support vector machines.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Notable Development</a:t>
            </a:r>
            <a:r>
              <a:rPr lang="en-US" sz="1200">
                <a:solidFill>
                  <a:srgbClr val="1F1F1F"/>
                </a:solidFill>
                <a:latin typeface="Oswald"/>
                <a:ea typeface="Oswald"/>
                <a:cs typeface="Oswald"/>
                <a:sym typeface="Oswald"/>
              </a:rPr>
              <a:t>: Backpropagation algorithm revitalizes neural network research.</a:t>
            </a:r>
            <a:endParaRPr/>
          </a:p>
          <a:p>
            <a:pPr marL="742950" lvl="1" indent="-222250" algn="l" rtl="0">
              <a:lnSpc>
                <a:spcPct val="107000"/>
              </a:lnSpc>
              <a:spcBef>
                <a:spcPts val="1500"/>
              </a:spcBef>
              <a:spcAft>
                <a:spcPts val="0"/>
              </a:spcAft>
              <a:buClr>
                <a:schemeClr val="dk1"/>
              </a:buClr>
              <a:buSzPts val="1000"/>
              <a:buFont typeface="Noto Sans Symbols"/>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200"/>
              <a:buFont typeface="Calibri"/>
              <a:buNone/>
            </a:pPr>
            <a:r>
              <a:rPr lang="en-US" sz="1200" b="1">
                <a:solidFill>
                  <a:srgbClr val="1F1F1F"/>
                </a:solidFill>
                <a:latin typeface="Oswald"/>
                <a:ea typeface="Oswald"/>
                <a:cs typeface="Oswald"/>
                <a:sym typeface="Oswald"/>
              </a:rPr>
              <a:t>3. The Era of Big Data and Advanced Algorithms (2000s - Early 2010s)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Massive Increase in Data Availability</a:t>
            </a:r>
            <a:r>
              <a:rPr lang="en-US" sz="1200">
                <a:solidFill>
                  <a:srgbClr val="1F1F1F"/>
                </a:solidFill>
                <a:latin typeface="Oswald"/>
                <a:ea typeface="Oswald"/>
                <a:cs typeface="Oswald"/>
                <a:sym typeface="Oswald"/>
              </a:rPr>
              <a:t>: The internet and digitalization lead to an explosion of data.</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Advancements in Computational Power</a:t>
            </a:r>
            <a:r>
              <a:rPr lang="en-US" sz="1200">
                <a:solidFill>
                  <a:srgbClr val="1F1F1F"/>
                </a:solidFill>
                <a:latin typeface="Oswald"/>
                <a:ea typeface="Oswald"/>
                <a:cs typeface="Oswald"/>
                <a:sym typeface="Oswald"/>
              </a:rPr>
              <a:t>: GPUs begin to be used for training, significantly speeding up the process.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Key Concepts</a:t>
            </a:r>
            <a:r>
              <a:rPr lang="en-US" sz="1200">
                <a:solidFill>
                  <a:srgbClr val="1F1F1F"/>
                </a:solidFill>
                <a:latin typeface="Oswald"/>
                <a:ea typeface="Oswald"/>
                <a:cs typeface="Oswald"/>
                <a:sym typeface="Oswald"/>
              </a:rPr>
              <a:t>: Deep learning, convolutional neural networks (CNNs), recurrent neural networks (RNNs).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Breakthroughs</a:t>
            </a:r>
            <a:r>
              <a:rPr lang="en-US" sz="1200">
                <a:solidFill>
                  <a:srgbClr val="1F1F1F"/>
                </a:solidFill>
                <a:latin typeface="Oswald"/>
                <a:ea typeface="Oswald"/>
                <a:cs typeface="Oswald"/>
                <a:sym typeface="Oswald"/>
              </a:rPr>
              <a:t>: Success in image recognition (ImageNet challenge), speech recognition, and other domains.</a:t>
            </a:r>
            <a:endParaRPr/>
          </a:p>
          <a:p>
            <a:pPr marL="742950" lvl="1" indent="-222250" algn="l" rtl="0">
              <a:lnSpc>
                <a:spcPct val="107000"/>
              </a:lnSpc>
              <a:spcBef>
                <a:spcPts val="1500"/>
              </a:spcBef>
              <a:spcAft>
                <a:spcPts val="0"/>
              </a:spcAft>
              <a:buClr>
                <a:schemeClr val="dk1"/>
              </a:buClr>
              <a:buSzPts val="1000"/>
              <a:buFont typeface="Noto Sans Symbols"/>
              <a:buNone/>
            </a:pP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Clr>
                <a:srgbClr val="1F1F1F"/>
              </a:buClr>
              <a:buSzPts val="1200"/>
              <a:buFont typeface="Calibri"/>
              <a:buNone/>
            </a:pPr>
            <a:r>
              <a:rPr lang="en-US" sz="1200" b="1">
                <a:solidFill>
                  <a:srgbClr val="1F1F1F"/>
                </a:solidFill>
                <a:latin typeface="Oswald"/>
                <a:ea typeface="Oswald"/>
                <a:cs typeface="Oswald"/>
                <a:sym typeface="Oswald"/>
              </a:rPr>
              <a:t>4. The Rise of Deep Learning and Foundation Models (Mid-2010s - Present)</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Deep Learning Dominance</a:t>
            </a:r>
            <a:r>
              <a:rPr lang="en-US" sz="1200">
                <a:solidFill>
                  <a:srgbClr val="1F1F1F"/>
                </a:solidFill>
                <a:latin typeface="Oswald"/>
                <a:ea typeface="Oswald"/>
                <a:cs typeface="Oswald"/>
                <a:sym typeface="Oswald"/>
              </a:rPr>
              <a:t>: Deep neural networks become the go-to method for a wide range of AI tasks.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Foundation Models Emerge</a:t>
            </a:r>
            <a:r>
              <a:rPr lang="en-US" sz="1200">
                <a:solidFill>
                  <a:srgbClr val="1F1F1F"/>
                </a:solidFill>
                <a:latin typeface="Oswald"/>
                <a:ea typeface="Oswald"/>
                <a:cs typeface="Oswald"/>
                <a:sym typeface="Oswald"/>
              </a:rPr>
              <a:t>: Models that are pre-trained on vast datasets and can be fine-tuned for specific tasks.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Key Concepts</a:t>
            </a:r>
            <a:r>
              <a:rPr lang="en-US" sz="1200">
                <a:solidFill>
                  <a:srgbClr val="1F1F1F"/>
                </a:solidFill>
                <a:latin typeface="Oswald"/>
                <a:ea typeface="Oswald"/>
                <a:cs typeface="Oswald"/>
                <a:sym typeface="Oswald"/>
              </a:rPr>
              <a:t>: Transformer architecture, attention mechanisms.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Large Language Models (LLMs)</a:t>
            </a:r>
            <a:r>
              <a:rPr lang="en-US" sz="1200">
                <a:solidFill>
                  <a:srgbClr val="1F1F1F"/>
                </a:solidFill>
                <a:latin typeface="Oswald"/>
                <a:ea typeface="Oswald"/>
                <a:cs typeface="Oswald"/>
                <a:sym typeface="Oswald"/>
              </a:rPr>
              <a:t>: A subset of foundation models specialized in understanding and generating human language.</a:t>
            </a:r>
            <a:endParaRPr sz="1200">
              <a:solidFill>
                <a:srgbClr val="262626"/>
              </a:solidFill>
              <a:latin typeface="Oswald"/>
              <a:ea typeface="Oswald"/>
              <a:cs typeface="Oswald"/>
              <a:sym typeface="Oswald"/>
            </a:endParaRPr>
          </a:p>
          <a:p>
            <a:pPr marL="1143000" lvl="2" indent="-2286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Notable Models</a:t>
            </a:r>
            <a:r>
              <a:rPr lang="en-US" sz="1200">
                <a:solidFill>
                  <a:srgbClr val="1F1F1F"/>
                </a:solidFill>
                <a:latin typeface="Oswald"/>
                <a:ea typeface="Oswald"/>
                <a:cs typeface="Oswald"/>
                <a:sym typeface="Oswald"/>
              </a:rPr>
              <a:t>: GPT (Generative Pre-trained Transformer), BERT (Bidirectional Encoder Representations from Transformers), T5 (Text-to-Text Transfer Transformer), etc.</a:t>
            </a:r>
            <a:endParaRPr sz="1200">
              <a:solidFill>
                <a:srgbClr val="262626"/>
              </a:solidFill>
              <a:latin typeface="Oswald"/>
              <a:ea typeface="Oswald"/>
              <a:cs typeface="Oswald"/>
              <a:sym typeface="Oswald"/>
            </a:endParaRPr>
          </a:p>
          <a:p>
            <a:pPr marL="1143000" lvl="2" indent="-228600" algn="l" rtl="0">
              <a:lnSpc>
                <a:spcPct val="107000"/>
              </a:lnSpc>
              <a:spcBef>
                <a:spcPts val="1500"/>
              </a:spcBef>
              <a:spcAft>
                <a:spcPts val="0"/>
              </a:spcAft>
              <a:buClr>
                <a:srgbClr val="1F1F1F"/>
              </a:buClr>
              <a:buSzPts val="1000"/>
              <a:buFont typeface="Noto Sans Symbols"/>
              <a:buChar char="∙"/>
            </a:pPr>
            <a:r>
              <a:rPr lang="en-US" sz="1200" b="1">
                <a:solidFill>
                  <a:srgbClr val="1F1F1F"/>
                </a:solidFill>
                <a:latin typeface="Oswald"/>
                <a:ea typeface="Oswald"/>
                <a:cs typeface="Oswald"/>
                <a:sym typeface="Oswald"/>
              </a:rPr>
              <a:t>Applications</a:t>
            </a:r>
            <a:r>
              <a:rPr lang="en-US" sz="1200">
                <a:solidFill>
                  <a:srgbClr val="1F1F1F"/>
                </a:solidFill>
                <a:latin typeface="Oswald"/>
                <a:ea typeface="Oswald"/>
                <a:cs typeface="Oswald"/>
                <a:sym typeface="Oswald"/>
              </a:rPr>
              <a:t>: Natural language processing (NLP), machine translation, content generation, question answering, and more.</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660" name="Google Shape;66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4" name="Google Shape;67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262626"/>
                </a:solidFill>
                <a:latin typeface="Oswald"/>
                <a:ea typeface="Oswald"/>
                <a:cs typeface="Oswald"/>
                <a:sym typeface="Oswald"/>
              </a:rPr>
              <a:t>As of the present day, Artificial Intelligence (AI) stands at the forefront of technological innovation, having achieved remarkable advancements and widespread adoption across various domains. This section provides a detailed examination of the current state of AI, focusing on its advancements, challenges, and implications for society</a:t>
            </a:r>
            <a:endParaRPr/>
          </a:p>
        </p:txBody>
      </p:sp>
      <p:sp>
        <p:nvSpPr>
          <p:cNvPr id="675" name="Google Shape;67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a:solidFill>
                  <a:srgbClr val="262626"/>
                </a:solidFill>
                <a:latin typeface="Oswald"/>
                <a:ea typeface="Oswald"/>
                <a:cs typeface="Oswald"/>
                <a:sym typeface="Oswald"/>
              </a:rPr>
              <a:t>AI systems have attained unprecedented levels of sophistication, demonstrating capabilities that were once considered exclusive to human intelligence. Some key advancements include:</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 </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Natural Language Understanding</a:t>
            </a:r>
            <a:r>
              <a:rPr lang="en-US" sz="1800">
                <a:solidFill>
                  <a:srgbClr val="262626"/>
                </a:solidFill>
                <a:latin typeface="Oswald"/>
                <a:ea typeface="Oswald"/>
                <a:cs typeface="Oswald"/>
                <a:sym typeface="Oswald"/>
              </a:rPr>
              <a:t>: AI-powered systems have made significant strides in understanding and processing human language. Natural Language Processing (NLP) techniques enable machines to comprehend written and spoken language, facilitate translation between languages, and extract insights from textual data.</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Pattern Recognition</a:t>
            </a:r>
            <a:r>
              <a:rPr lang="en-US" sz="1800">
                <a:solidFill>
                  <a:srgbClr val="262626"/>
                </a:solidFill>
                <a:latin typeface="Oswald"/>
                <a:ea typeface="Oswald"/>
                <a:cs typeface="Oswald"/>
                <a:sym typeface="Oswald"/>
              </a:rPr>
              <a:t>: AI algorithms excel at recognizing complex patterns and structures within vast datasets. From image and speech recognition to medical diagnosis and financial forecasting, AI systems leverage advanced techniques such as deep learning to extract meaningful information and make accurate predictions.</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Autonomous Decision-making</a:t>
            </a:r>
            <a:r>
              <a:rPr lang="en-US" sz="1800">
                <a:solidFill>
                  <a:srgbClr val="262626"/>
                </a:solidFill>
                <a:latin typeface="Oswald"/>
                <a:ea typeface="Oswald"/>
                <a:cs typeface="Oswald"/>
                <a:sym typeface="Oswald"/>
              </a:rPr>
              <a:t>: AI-driven decision-making processes have become increasingly autonomous and adaptive. Reinforcement learning algorithms enable machines to learn optimal strategies through trial and error, leading to advancements in areas such as robotics, self-driving cars, and game playing.</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Breakthroughs in AI Research</a:t>
            </a:r>
            <a:r>
              <a:rPr lang="en-US" sz="1800">
                <a:solidFill>
                  <a:srgbClr val="262626"/>
                </a:solidFill>
                <a:latin typeface="Oswald"/>
                <a:ea typeface="Oswald"/>
                <a:cs typeface="Oswald"/>
                <a:sym typeface="Oswald"/>
              </a:rPr>
              <a:t>: Recent breakthroughs in AI research have expanded the frontiers of the field. Techniques such as generative models, which can create new data samples, and transfer learning, which enables knowledge transfer between different tasks or domains, have opened new possibilities for AI applications.</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690" name="Google Shape;69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9" name="Google Shape;699;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a:solidFill>
                  <a:srgbClr val="262626"/>
                </a:solidFill>
                <a:latin typeface="Oswald"/>
                <a:ea typeface="Oswald"/>
                <a:cs typeface="Oswald"/>
                <a:sym typeface="Oswald"/>
              </a:rPr>
              <a:t>AI systems have attained unprecedented levels of sophistication, demonstrating capabilities that were once considered exclusive to human intelligence. Some key advancements include:</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 </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Natural Language Understanding</a:t>
            </a:r>
            <a:r>
              <a:rPr lang="en-US" sz="1800">
                <a:solidFill>
                  <a:srgbClr val="262626"/>
                </a:solidFill>
                <a:latin typeface="Oswald"/>
                <a:ea typeface="Oswald"/>
                <a:cs typeface="Oswald"/>
                <a:sym typeface="Oswald"/>
              </a:rPr>
              <a:t>: AI-powered systems have made significant strides in understanding and processing human language. Natural Language Processing (NLP) techniques enable machines to comprehend written and spoken language, facilitate translation between languages, and extract insights from textual data.</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Pattern Recognition</a:t>
            </a:r>
            <a:r>
              <a:rPr lang="en-US" sz="1800">
                <a:solidFill>
                  <a:srgbClr val="262626"/>
                </a:solidFill>
                <a:latin typeface="Oswald"/>
                <a:ea typeface="Oswald"/>
                <a:cs typeface="Oswald"/>
                <a:sym typeface="Oswald"/>
              </a:rPr>
              <a:t>: AI algorithms excel at recognizing complex patterns and structures within vast datasets. From image and speech recognition to medical diagnosis and financial forecasting, AI systems leverage advanced techniques such as deep learning to extract meaningful information and make accurate predictions.</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Autonomous Decision-making</a:t>
            </a:r>
            <a:r>
              <a:rPr lang="en-US" sz="1800">
                <a:solidFill>
                  <a:srgbClr val="262626"/>
                </a:solidFill>
                <a:latin typeface="Oswald"/>
                <a:ea typeface="Oswald"/>
                <a:cs typeface="Oswald"/>
                <a:sym typeface="Oswald"/>
              </a:rPr>
              <a:t>: AI-driven decision-making processes have become increasingly autonomous and adaptive. Reinforcement learning algorithms enable machines to learn optimal strategies through trial and error, leading to advancements in areas such as robotics, self-driving cars, and game playing.</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Breakthroughs in AI Research</a:t>
            </a:r>
            <a:r>
              <a:rPr lang="en-US" sz="1800">
                <a:solidFill>
                  <a:srgbClr val="262626"/>
                </a:solidFill>
                <a:latin typeface="Oswald"/>
                <a:ea typeface="Oswald"/>
                <a:cs typeface="Oswald"/>
                <a:sym typeface="Oswald"/>
              </a:rPr>
              <a:t>: Recent breakthroughs in AI research have expanded the frontiers of the field. Techniques such as generative models, which can create new data samples, and transfer learning, which enables knowledge transfer between different tasks or domains, have opened new possibilities for AI applications.</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700" name="Google Shape;700;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1" name="Google Shape;75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Notes: Learning Unit: 1 AI Applications Strengths and Limitations, Subtopic AI Terminology and Concepts</a:t>
            </a: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752" name="Google Shape;75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4" name="Google Shape;7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5" name="Google Shape;76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5" name="Google Shape;78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6" name="Google Shape;78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6" name="Google Shape;80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a:solidFill>
                  <a:srgbClr val="00B0F0"/>
                </a:solidFill>
                <a:latin typeface="Oswald"/>
                <a:ea typeface="Oswald"/>
                <a:cs typeface="Oswald"/>
                <a:sym typeface="Oswald"/>
              </a:rPr>
              <a:t>1. Supervised Learning:</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Supervised learning is a type of machine learning where the algorithm is trained on a labeled dataset. Each example in the dataset consists of input features and corresponding target labels. The algorithm learns to map inputs to outputs by observing the relationships between features and labels in the training data. This learned mapping allows the algorithm to make predictions or decisions when presented with new, unseen data.</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b="1">
                <a:solidFill>
                  <a:srgbClr val="262626"/>
                </a:solidFill>
                <a:latin typeface="Oswald"/>
                <a:ea typeface="Oswald"/>
                <a:cs typeface="Oswald"/>
                <a:sym typeface="Oswald"/>
              </a:rPr>
              <a:t>Example:</a:t>
            </a:r>
            <a:r>
              <a:rPr lang="en-US" sz="1800">
                <a:solidFill>
                  <a:srgbClr val="262626"/>
                </a:solidFill>
                <a:latin typeface="Oswald"/>
                <a:ea typeface="Oswald"/>
                <a:cs typeface="Oswald"/>
                <a:sym typeface="Oswald"/>
              </a:rPr>
              <a:t> Consider a supervised learning task of predicting housing prices based on features such as square footage, number of bedrooms, and location. In this scenario, the algorithm learns from a dataset containing labeled examples of housing attributes and their corresponding sale prices.</a:t>
            </a:r>
            <a:endParaRPr sz="18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Strengths: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Structured Data Handling:</a:t>
            </a:r>
            <a:r>
              <a:rPr lang="en-US" sz="1800">
                <a:solidFill>
                  <a:srgbClr val="262626"/>
                </a:solidFill>
                <a:latin typeface="Oswald"/>
                <a:ea typeface="Oswald"/>
                <a:cs typeface="Oswald"/>
                <a:sym typeface="Oswald"/>
              </a:rPr>
              <a:t> Supervised learning is well-suited for tasks with clear and structured data, where the relationship between inputs and outputs can be explicitly defined.</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Complex Pattern Recognition:</a:t>
            </a:r>
            <a:r>
              <a:rPr lang="en-US" sz="1800">
                <a:solidFill>
                  <a:srgbClr val="262626"/>
                </a:solidFill>
                <a:latin typeface="Oswald"/>
                <a:ea typeface="Oswald"/>
                <a:cs typeface="Oswald"/>
                <a:sym typeface="Oswald"/>
              </a:rPr>
              <a:t> The algorithm can learn complex patterns and relationships between input features and target labels, enabling it to make accurate predictions.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High Accuracy:</a:t>
            </a:r>
            <a:r>
              <a:rPr lang="en-US" sz="1800">
                <a:solidFill>
                  <a:srgbClr val="262626"/>
                </a:solidFill>
                <a:latin typeface="Oswald"/>
                <a:ea typeface="Oswald"/>
                <a:cs typeface="Oswald"/>
                <a:sym typeface="Oswald"/>
              </a:rPr>
              <a:t> With sufficient and high-quality labeled data, supervised learning models can achieve high accuracy in prediction tasks.</a:t>
            </a:r>
            <a:endParaRPr sz="1800">
              <a:solidFill>
                <a:srgbClr val="262626"/>
              </a:solidFill>
              <a:latin typeface="Oswald"/>
              <a:ea typeface="Oswald"/>
              <a:cs typeface="Oswald"/>
              <a:sym typeface="Oswald"/>
            </a:endParaRPr>
          </a:p>
          <a:p>
            <a:pPr marL="457200" lvl="0" indent="0" algn="l" rtl="0">
              <a:lnSpc>
                <a:spcPct val="107000"/>
              </a:lnSpc>
              <a:spcBef>
                <a:spcPts val="3000"/>
              </a:spcBef>
              <a:spcAft>
                <a:spcPts val="0"/>
              </a:spcAft>
              <a:buNone/>
            </a:pPr>
            <a:r>
              <a:rPr lang="en-US" sz="1800" b="1">
                <a:solidFill>
                  <a:srgbClr val="00B0F0"/>
                </a:solidFill>
                <a:latin typeface="Oswald"/>
                <a:ea typeface="Oswald"/>
                <a:cs typeface="Oswald"/>
                <a:sym typeface="Oswald"/>
              </a:rPr>
              <a:t>Challenges:</a:t>
            </a:r>
            <a:endParaRPr sz="1800">
              <a:solidFill>
                <a:srgbClr val="262626"/>
              </a:solidFill>
              <a:latin typeface="Oswald"/>
              <a:ea typeface="Oswald"/>
              <a:cs typeface="Oswald"/>
              <a:sym typeface="Oswald"/>
            </a:endParaRPr>
          </a:p>
          <a:p>
            <a:pPr marL="342900" lvl="0" indent="-342900" algn="l" rtl="0">
              <a:lnSpc>
                <a:spcPct val="107000"/>
              </a:lnSpc>
              <a:spcBef>
                <a:spcPts val="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Data Labeling Requirement:</a:t>
            </a:r>
            <a:r>
              <a:rPr lang="en-US" sz="1800">
                <a:solidFill>
                  <a:srgbClr val="262626"/>
                </a:solidFill>
                <a:latin typeface="Oswald"/>
                <a:ea typeface="Oswald"/>
                <a:cs typeface="Oswald"/>
                <a:sym typeface="Oswald"/>
              </a:rPr>
              <a:t> Supervised learning requires labeled data for training, which can be expensive and time-consuming to obtain, especially for large datasets.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Generalization to Unseen Data:</a:t>
            </a:r>
            <a:r>
              <a:rPr lang="en-US" sz="1800">
                <a:solidFill>
                  <a:srgbClr val="262626"/>
                </a:solidFill>
                <a:latin typeface="Oswald"/>
                <a:ea typeface="Oswald"/>
                <a:cs typeface="Oswald"/>
                <a:sym typeface="Oswald"/>
              </a:rPr>
              <a:t> The model may struggle to generalize to unseen data or handle outliers that deviate significantly from the training examples.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Overfitting:</a:t>
            </a:r>
            <a:r>
              <a:rPr lang="en-US" sz="1800">
                <a:solidFill>
                  <a:srgbClr val="262626"/>
                </a:solidFill>
                <a:latin typeface="Oswald"/>
                <a:ea typeface="Oswald"/>
                <a:cs typeface="Oswald"/>
                <a:sym typeface="Oswald"/>
              </a:rPr>
              <a:t> There is a risk of overfitting if the model is too complex relative to the amount of training data, leading to inferior performance on new data.</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822" name="Google Shape;822;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b="1">
                <a:solidFill>
                  <a:srgbClr val="00B0F0"/>
                </a:solidFill>
                <a:latin typeface="Oswald"/>
                <a:ea typeface="Oswald"/>
                <a:cs typeface="Oswald"/>
                <a:sym typeface="Oswald"/>
              </a:rPr>
              <a:t>2. Unsupervised Learning:</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a:solidFill>
                  <a:srgbClr val="262626"/>
                </a:solidFill>
                <a:latin typeface="Oswald"/>
                <a:ea typeface="Oswald"/>
                <a:cs typeface="Oswald"/>
                <a:sym typeface="Oswald"/>
              </a:rPr>
              <a:t>Unsupervised learning involves training the algorithm on unlabeled data, where there are no predefined target variables. The algorithm's objective is to discover hidden patterns or structures within the data without explicit guidance. Instead, the algorithm identifies similarities, differences, or relationships among data points to uncover meaningful insights.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Example:</a:t>
            </a:r>
            <a:r>
              <a:rPr lang="en-US" sz="1800">
                <a:solidFill>
                  <a:srgbClr val="262626"/>
                </a:solidFill>
                <a:latin typeface="Oswald"/>
                <a:ea typeface="Oswald"/>
                <a:cs typeface="Oswald"/>
                <a:sym typeface="Oswald"/>
              </a:rPr>
              <a:t> An unsupervised learning task could involve clustering similar customer segments based on their purchasing behavior without prior knowledge of specific customer groups.</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 </a:t>
            </a:r>
            <a:endParaRPr sz="1800">
              <a:solidFill>
                <a:srgbClr val="262626"/>
              </a:solidFill>
              <a:latin typeface="Oswald"/>
              <a:ea typeface="Oswald"/>
              <a:cs typeface="Oswald"/>
              <a:sym typeface="Oswald"/>
            </a:endParaRPr>
          </a:p>
          <a:p>
            <a:pPr marL="6858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Strengths: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Pattern Discovery:</a:t>
            </a:r>
            <a:r>
              <a:rPr lang="en-US" sz="1800">
                <a:solidFill>
                  <a:srgbClr val="262626"/>
                </a:solidFill>
                <a:latin typeface="Oswald"/>
                <a:ea typeface="Oswald"/>
                <a:cs typeface="Oswald"/>
                <a:sym typeface="Oswald"/>
              </a:rPr>
              <a:t> Unsupervised learning can uncover hidden insights and patterns in data that may not be apparent through manual inspection.</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Exploratory Data Analysis:</a:t>
            </a:r>
            <a:r>
              <a:rPr lang="en-US" sz="1800">
                <a:solidFill>
                  <a:srgbClr val="262626"/>
                </a:solidFill>
                <a:latin typeface="Oswald"/>
                <a:ea typeface="Oswald"/>
                <a:cs typeface="Oswald"/>
                <a:sym typeface="Oswald"/>
              </a:rPr>
              <a:t> It is useful for exploratory data analysis and feature discovery, enabling analysts to gain a deeper understanding of the underlying structure of the data.</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Scalability:</a:t>
            </a:r>
            <a:r>
              <a:rPr lang="en-US" sz="1800">
                <a:solidFill>
                  <a:srgbClr val="262626"/>
                </a:solidFill>
                <a:latin typeface="Oswald"/>
                <a:ea typeface="Oswald"/>
                <a:cs typeface="Oswald"/>
                <a:sym typeface="Oswald"/>
              </a:rPr>
              <a:t> Unsupervised learning doesn't require labeled data, making it more scalable and applicable to a wide range of domains.</a:t>
            </a:r>
            <a:endParaRPr sz="1800">
              <a:solidFill>
                <a:srgbClr val="262626"/>
              </a:solidFill>
              <a:latin typeface="Oswald"/>
              <a:ea typeface="Oswald"/>
              <a:cs typeface="Oswald"/>
              <a:sym typeface="Oswald"/>
            </a:endParaRPr>
          </a:p>
          <a:p>
            <a:pPr marL="6858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Challenges: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Evaluation Challenges</a:t>
            </a:r>
            <a:r>
              <a:rPr lang="en-US" sz="1800">
                <a:solidFill>
                  <a:srgbClr val="262626"/>
                </a:solidFill>
                <a:latin typeface="Oswald"/>
                <a:ea typeface="Oswald"/>
                <a:cs typeface="Oswald"/>
                <a:sym typeface="Oswald"/>
              </a:rPr>
              <a:t>: Since there are no ground truth labels in unsupervised learning, evaluating the performance of the model can be challenging, and the results may be subjective.</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Interpretability:</a:t>
            </a:r>
            <a:r>
              <a:rPr lang="en-US" sz="1800">
                <a:solidFill>
                  <a:srgbClr val="262626"/>
                </a:solidFill>
                <a:latin typeface="Oswald"/>
                <a:ea typeface="Oswald"/>
                <a:cs typeface="Oswald"/>
                <a:sym typeface="Oswald"/>
              </a:rPr>
              <a:t> The learned representations or clusters may be difficult to interpret, making it challenging to derive actionable insights from the model.</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Sensitivity to Data Characteristics:</a:t>
            </a:r>
            <a:r>
              <a:rPr lang="en-US" sz="1800">
                <a:solidFill>
                  <a:srgbClr val="262626"/>
                </a:solidFill>
                <a:latin typeface="Oswald"/>
                <a:ea typeface="Oswald"/>
                <a:cs typeface="Oswald"/>
                <a:sym typeface="Oswald"/>
              </a:rPr>
              <a:t> Performance may degrade with high-dimensional or noisy data, and the algorithm's effectiveness can vary depending on the data distribution.</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839" name="Google Shape;83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b="1">
                <a:solidFill>
                  <a:srgbClr val="00B0F0"/>
                </a:solidFill>
                <a:latin typeface="Oswald"/>
                <a:ea typeface="Oswald"/>
                <a:cs typeface="Oswald"/>
                <a:sym typeface="Oswald"/>
              </a:rPr>
              <a:t>3. Reinforcement Learning:</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a:solidFill>
                  <a:srgbClr val="262626"/>
                </a:solidFill>
                <a:latin typeface="Oswald"/>
                <a:ea typeface="Oswald"/>
                <a:cs typeface="Oswald"/>
                <a:sym typeface="Oswald"/>
              </a:rPr>
              <a:t>Reinforcement learning is a type of machine learning where an agent learns to interact with an environment to achieve a predefined goal. The agent receives feedback in the form of rewards or penalties based on its actions, guiding it towards learning optimal behavior through trial and error.</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Example:</a:t>
            </a:r>
            <a:r>
              <a:rPr lang="en-US" sz="1800">
                <a:solidFill>
                  <a:srgbClr val="262626"/>
                </a:solidFill>
                <a:latin typeface="Oswald"/>
                <a:ea typeface="Oswald"/>
                <a:cs typeface="Oswald"/>
                <a:sym typeface="Oswald"/>
              </a:rPr>
              <a:t> Training an AI agent to navigate a maze by rewarding it for reaching the goal and penalizing it for colliding with obstacles.</a:t>
            </a:r>
            <a:endParaRPr sz="18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800">
                <a:solidFill>
                  <a:srgbClr val="262626"/>
                </a:solidFill>
                <a:latin typeface="Oswald"/>
                <a:ea typeface="Oswald"/>
                <a:cs typeface="Oswald"/>
                <a:sym typeface="Oswald"/>
              </a:rPr>
              <a:t> </a:t>
            </a:r>
            <a:endParaRPr sz="1800">
              <a:solidFill>
                <a:srgbClr val="262626"/>
              </a:solidFill>
              <a:latin typeface="Oswald"/>
              <a:ea typeface="Oswald"/>
              <a:cs typeface="Oswald"/>
              <a:sym typeface="Oswald"/>
            </a:endParaRPr>
          </a:p>
          <a:p>
            <a:pPr marL="2286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Strengths: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Sequential Decision Making:</a:t>
            </a:r>
            <a:r>
              <a:rPr lang="en-US" sz="1800">
                <a:solidFill>
                  <a:srgbClr val="262626"/>
                </a:solidFill>
                <a:latin typeface="Oswald"/>
                <a:ea typeface="Oswald"/>
                <a:cs typeface="Oswald"/>
                <a:sym typeface="Oswald"/>
              </a:rPr>
              <a:t> Reinforcement learning is well-suited for tasks involving sequential decision making and long-term planning, where actions affect future states and outcomes.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Complex Strategy Learning:</a:t>
            </a:r>
            <a:r>
              <a:rPr lang="en-US" sz="1800">
                <a:solidFill>
                  <a:srgbClr val="262626"/>
                </a:solidFill>
                <a:latin typeface="Oswald"/>
                <a:ea typeface="Oswald"/>
                <a:cs typeface="Oswald"/>
                <a:sym typeface="Oswald"/>
              </a:rPr>
              <a:t> The agent can learn complex strategies and adapt to changing environments, allowing it to handle dynamic and uncertain scenarios effectively.</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Versatility:</a:t>
            </a:r>
            <a:r>
              <a:rPr lang="en-US" sz="1800">
                <a:solidFill>
                  <a:srgbClr val="262626"/>
                </a:solidFill>
                <a:latin typeface="Oswald"/>
                <a:ea typeface="Oswald"/>
                <a:cs typeface="Oswald"/>
                <a:sym typeface="Oswald"/>
              </a:rPr>
              <a:t> Reinforcement learning is applicable to a wide range of domains, including robotics, gaming, finance, and autonomous systems.</a:t>
            </a:r>
            <a:endParaRPr sz="1800">
              <a:solidFill>
                <a:srgbClr val="262626"/>
              </a:solidFill>
              <a:latin typeface="Oswald"/>
              <a:ea typeface="Oswald"/>
              <a:cs typeface="Oswald"/>
              <a:sym typeface="Oswald"/>
            </a:endParaRPr>
          </a:p>
          <a:p>
            <a:pPr marL="2286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 </a:t>
            </a:r>
            <a:endParaRPr sz="1800">
              <a:solidFill>
                <a:srgbClr val="262626"/>
              </a:solidFill>
              <a:latin typeface="Oswald"/>
              <a:ea typeface="Oswald"/>
              <a:cs typeface="Oswald"/>
              <a:sym typeface="Oswald"/>
            </a:endParaRPr>
          </a:p>
          <a:p>
            <a:pPr marL="228600" lvl="0" indent="0" algn="l" rtl="0">
              <a:lnSpc>
                <a:spcPct val="107000"/>
              </a:lnSpc>
              <a:spcBef>
                <a:spcPts val="1500"/>
              </a:spcBef>
              <a:spcAft>
                <a:spcPts val="0"/>
              </a:spcAft>
              <a:buNone/>
            </a:pPr>
            <a:r>
              <a:rPr lang="en-US" sz="1800" b="1">
                <a:solidFill>
                  <a:srgbClr val="00B0F0"/>
                </a:solidFill>
                <a:latin typeface="Oswald"/>
                <a:ea typeface="Oswald"/>
                <a:cs typeface="Oswald"/>
                <a:sym typeface="Oswald"/>
              </a:rPr>
              <a:t>Challenges: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Computational Complexity:</a:t>
            </a:r>
            <a:r>
              <a:rPr lang="en-US" sz="1800">
                <a:solidFill>
                  <a:srgbClr val="262626"/>
                </a:solidFill>
                <a:latin typeface="Oswald"/>
                <a:ea typeface="Oswald"/>
                <a:cs typeface="Oswald"/>
                <a:sym typeface="Oswald"/>
              </a:rPr>
              <a:t> Training reinforcement learning agents can be computationally expensive and time-consuming, especially for tasks with large state and action spaces.</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Reward Design Challenges</a:t>
            </a:r>
            <a:r>
              <a:rPr lang="en-US" sz="1800">
                <a:solidFill>
                  <a:srgbClr val="262626"/>
                </a:solidFill>
                <a:latin typeface="Oswald"/>
                <a:ea typeface="Oswald"/>
                <a:cs typeface="Oswald"/>
                <a:sym typeface="Oswald"/>
              </a:rPr>
              <a:t>: Designing effective reward structures and exploration strategies is crucial for successful reinforcement learning, and poorly designed rewards can lead to suboptimal behavior.</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Instability and Convergence Issues:</a:t>
            </a:r>
            <a:r>
              <a:rPr lang="en-US" sz="1800">
                <a:solidFill>
                  <a:srgbClr val="262626"/>
                </a:solidFill>
                <a:latin typeface="Oswald"/>
                <a:ea typeface="Oswald"/>
                <a:cs typeface="Oswald"/>
                <a:sym typeface="Oswald"/>
              </a:rPr>
              <a:t> Reinforcement learning algorithms may suffer from instability and convergence issues, particularly in high-dimensional or continuous action spaces, requiring careful tuning and optimization.</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856" name="Google Shape;85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latin typeface="Arial"/>
                <a:ea typeface="Arial"/>
                <a:cs typeface="Arial"/>
                <a:sym typeface="Arial"/>
              </a:rPr>
              <a:t>Engage trainees on exercise. Let them know that the course will cover them in greater detail later.</a:t>
            </a:r>
            <a:endParaRPr/>
          </a:p>
          <a:p>
            <a:pPr marL="0" lvl="0" indent="0" algn="l" rtl="0">
              <a:spcBef>
                <a:spcPts val="0"/>
              </a:spcBef>
              <a:spcAft>
                <a:spcPts val="0"/>
              </a:spcAft>
              <a:buNone/>
            </a:pPr>
            <a:endParaRPr b="1" i="0">
              <a:latin typeface="Arial"/>
              <a:ea typeface="Arial"/>
              <a:cs typeface="Arial"/>
              <a:sym typeface="Arial"/>
            </a:endParaRPr>
          </a:p>
          <a:p>
            <a:pPr marL="0" lvl="0" indent="0" algn="l" rtl="0">
              <a:spcBef>
                <a:spcPts val="0"/>
              </a:spcBef>
              <a:spcAft>
                <a:spcPts val="0"/>
              </a:spcAft>
              <a:buNone/>
            </a:pPr>
            <a:r>
              <a:rPr lang="en-US" b="1" i="0">
                <a:latin typeface="Arial"/>
                <a:ea typeface="Arial"/>
                <a:cs typeface="Arial"/>
                <a:sym typeface="Arial"/>
              </a:rPr>
              <a:t>Here are ten surprising ways AI touches your life on a daily basis:</a:t>
            </a: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US" b="1"/>
              <a:t>Smartphone Assistants</a:t>
            </a:r>
            <a:r>
              <a:rPr lang="en-US"/>
              <a:t>: </a:t>
            </a:r>
            <a:r>
              <a:rPr lang="en-US" b="1"/>
              <a:t>AI Methods</a:t>
            </a:r>
            <a:r>
              <a:rPr lang="en-US"/>
              <a:t>: Natural Language Processing (NLP) and Machine Learning. </a:t>
            </a:r>
            <a:r>
              <a:rPr lang="en-US" b="1"/>
              <a:t>Companies</a:t>
            </a:r>
            <a:r>
              <a:rPr lang="en-US"/>
              <a:t>: </a:t>
            </a:r>
            <a:r>
              <a:rPr lang="en-US" u="sng">
                <a:solidFill>
                  <a:schemeClr val="hlink"/>
                </a:solidFill>
                <a:hlinkClick r:id="rId3"/>
              </a:rPr>
              <a:t>Apple</a:t>
            </a:r>
            <a:r>
              <a:rPr lang="en-US"/>
              <a:t> (Siri), </a:t>
            </a:r>
            <a:r>
              <a:rPr lang="en-US" u="sng">
                <a:solidFill>
                  <a:schemeClr val="hlink"/>
                </a:solidFill>
                <a:hlinkClick r:id="rId4"/>
              </a:rPr>
              <a:t>Google</a:t>
            </a:r>
            <a:r>
              <a:rPr lang="en-US"/>
              <a:t> (Google Assistant), </a:t>
            </a:r>
            <a:r>
              <a:rPr lang="en-US" u="sng">
                <a:solidFill>
                  <a:schemeClr val="hlink"/>
                </a:solidFill>
                <a:hlinkClick r:id="rId5"/>
              </a:rPr>
              <a:t>Amazon</a:t>
            </a:r>
            <a:r>
              <a:rPr lang="en-US"/>
              <a:t> (Alexa). </a:t>
            </a:r>
            <a:r>
              <a:rPr lang="en-US" sz="1200" b="0" i="0" u="none" strike="noStrike" cap="none">
                <a:solidFill>
                  <a:srgbClr val="000000"/>
                </a:solidFill>
                <a:latin typeface="IBM Plex Sans"/>
                <a:ea typeface="IBM Plex Sans"/>
                <a:cs typeface="IBM Plex Sans"/>
                <a:sym typeface="IBM Plex Sans"/>
              </a:rPr>
              <a:t>Siri, Google Assistant, and Alexa are AI-powered personal assistants that help us set reminders, answer questions, and control smart home devices, making our lives more convenient. These apps take your voice command and translate it into operation.</a:t>
            </a:r>
            <a:endParaRPr/>
          </a:p>
          <a:p>
            <a:pPr marL="228600" lvl="0" indent="-152400" algn="l" rtl="0">
              <a:spcBef>
                <a:spcPts val="0"/>
              </a:spcBef>
              <a:spcAft>
                <a:spcPts val="0"/>
              </a:spcAft>
              <a:buClr>
                <a:schemeClr val="dk1"/>
              </a:buClr>
              <a:buSzPts val="1200"/>
              <a:buFont typeface="Calibri"/>
              <a:buNone/>
            </a:pP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US" b="1"/>
              <a:t>Email Filters</a:t>
            </a:r>
            <a:r>
              <a:rPr lang="en-US"/>
              <a:t>: </a:t>
            </a:r>
            <a:r>
              <a:rPr lang="en-US" b="1"/>
              <a:t>AI Methods</a:t>
            </a:r>
            <a:r>
              <a:rPr lang="en-US"/>
              <a:t>: Text Classification and Pattern Recognition.</a:t>
            </a:r>
            <a:r>
              <a:rPr lang="en-US" b="1"/>
              <a:t> Companies</a:t>
            </a:r>
            <a:r>
              <a:rPr lang="en-US"/>
              <a:t>: </a:t>
            </a:r>
            <a:r>
              <a:rPr lang="en-US" u="sng">
                <a:solidFill>
                  <a:schemeClr val="hlink"/>
                </a:solidFill>
                <a:hlinkClick r:id="rId4"/>
              </a:rPr>
              <a:t>Google</a:t>
            </a:r>
            <a:r>
              <a:rPr lang="en-US"/>
              <a:t> (Gmail), </a:t>
            </a:r>
            <a:r>
              <a:rPr lang="en-US" u="sng">
                <a:solidFill>
                  <a:schemeClr val="hlink"/>
                </a:solidFill>
                <a:hlinkClick r:id="rId6"/>
              </a:rPr>
              <a:t>Microsoft</a:t>
            </a:r>
            <a:r>
              <a:rPr lang="en-US"/>
              <a:t> (Outlook), </a:t>
            </a:r>
            <a:r>
              <a:rPr lang="en-US" u="sng">
                <a:solidFill>
                  <a:schemeClr val="hlink"/>
                </a:solidFill>
                <a:hlinkClick r:id="rId7"/>
              </a:rPr>
              <a:t>Yahoo</a:t>
            </a:r>
            <a:r>
              <a:rPr lang="en-US"/>
              <a:t>. </a:t>
            </a:r>
            <a:r>
              <a:rPr lang="en-US" sz="1200" b="0" i="0" u="none" strike="noStrike" cap="none">
                <a:solidFill>
                  <a:srgbClr val="000000"/>
                </a:solidFill>
                <a:latin typeface="IBM Plex Sans"/>
                <a:ea typeface="IBM Plex Sans"/>
                <a:cs typeface="IBM Plex Sans"/>
                <a:sym typeface="IBM Plex Sans"/>
              </a:rPr>
              <a:t>Ever wondered how your email service filters out spam or categorizes emails? AI algorithms are at work! The spam filter of your email inbox is operated by a set of rules in order to keep your inbox risk-free. The spam filter learns from various signals, phrases, specific words, etc, by which it can filter out 99.9% of spam.</a:t>
            </a:r>
            <a:endParaRPr/>
          </a:p>
          <a:p>
            <a:pPr marL="228600" lvl="0" indent="-152400" algn="l" rtl="0">
              <a:spcBef>
                <a:spcPts val="0"/>
              </a:spcBef>
              <a:spcAft>
                <a:spcPts val="0"/>
              </a:spcAft>
              <a:buClr>
                <a:schemeClr val="dk1"/>
              </a:buClr>
              <a:buSzPts val="1200"/>
              <a:buFont typeface="Calibri"/>
              <a:buNone/>
            </a:pP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US" b="1"/>
              <a:t>Online Shopping Recommendations</a:t>
            </a:r>
            <a:r>
              <a:rPr lang="en-US"/>
              <a:t>: </a:t>
            </a:r>
            <a:r>
              <a:rPr lang="en-US" b="1"/>
              <a:t>AI Methods</a:t>
            </a:r>
            <a:r>
              <a:rPr lang="en-US"/>
              <a:t>: Collaborative Filtering and Deep Learning.</a:t>
            </a:r>
            <a:r>
              <a:rPr lang="en-US" b="1"/>
              <a:t> Companies</a:t>
            </a:r>
            <a:r>
              <a:rPr lang="en-US"/>
              <a:t>: </a:t>
            </a:r>
            <a:r>
              <a:rPr lang="en-US" u="sng">
                <a:solidFill>
                  <a:schemeClr val="hlink"/>
                </a:solidFill>
                <a:hlinkClick r:id="rId5"/>
              </a:rPr>
              <a:t>Amazon</a:t>
            </a:r>
            <a:r>
              <a:rPr lang="en-US"/>
              <a:t> , </a:t>
            </a:r>
            <a:r>
              <a:rPr lang="en-US" u="sng">
                <a:solidFill>
                  <a:schemeClr val="hlink"/>
                </a:solidFill>
                <a:hlinkClick r:id="rId8"/>
              </a:rPr>
              <a:t>eBay</a:t>
            </a:r>
            <a:r>
              <a:rPr lang="en-US"/>
              <a:t> , </a:t>
            </a:r>
            <a:r>
              <a:rPr lang="en-US" u="sng">
                <a:solidFill>
                  <a:schemeClr val="hlink"/>
                </a:solidFill>
                <a:hlinkClick r:id="rId9"/>
              </a:rPr>
              <a:t>Alibaba Group</a:t>
            </a:r>
            <a:r>
              <a:rPr lang="en-US"/>
              <a:t> . </a:t>
            </a:r>
            <a:r>
              <a:rPr lang="en-US" sz="1200" b="0" i="0" u="none" strike="noStrike" cap="none">
                <a:solidFill>
                  <a:srgbClr val="000000"/>
                </a:solidFill>
                <a:latin typeface="IBM Plex Sans"/>
                <a:ea typeface="IBM Plex Sans"/>
                <a:cs typeface="IBM Plex Sans"/>
                <a:sym typeface="IBM Plex Sans"/>
              </a:rPr>
              <a:t>Online retailers use AI to analyze your browsing and purchase history, offering personalized product recommendations, and making your shopping experience more tailored to your preferences.</a:t>
            </a:r>
            <a:r>
              <a:rPr lang="en-US" sz="1200" b="1" i="0" u="none" strike="noStrike" cap="none">
                <a:solidFill>
                  <a:srgbClr val="000000"/>
                </a:solidFill>
                <a:latin typeface="IBM Plex Sans"/>
                <a:ea typeface="IBM Plex Sans"/>
                <a:cs typeface="IBM Plex Sans"/>
                <a:sym typeface="IBM Plex Sans"/>
              </a:rPr>
              <a:t> </a:t>
            </a:r>
            <a:endParaRPr sz="1200" b="0" i="0" u="none" strike="noStrike" cap="none">
              <a:solidFill>
                <a:srgbClr val="000000"/>
              </a:solidFill>
              <a:latin typeface="IBM Plex Sans"/>
              <a:ea typeface="IBM Plex Sans"/>
              <a:cs typeface="IBM Plex Sans"/>
              <a:sym typeface="IBM Plex Sans"/>
            </a:endParaRPr>
          </a:p>
          <a:p>
            <a:pPr marL="228600" lvl="0" indent="-152400" algn="l" rtl="0">
              <a:spcBef>
                <a:spcPts val="0"/>
              </a:spcBef>
              <a:spcAft>
                <a:spcPts val="0"/>
              </a:spcAft>
              <a:buClr>
                <a:schemeClr val="dk1"/>
              </a:buClr>
              <a:buSzPts val="1200"/>
              <a:buFont typeface="Calibri"/>
              <a:buNone/>
            </a:pP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US" b="1"/>
              <a:t>Social Media</a:t>
            </a:r>
            <a:r>
              <a:rPr lang="en-US"/>
              <a:t>: </a:t>
            </a:r>
            <a:r>
              <a:rPr lang="en-US" b="1"/>
              <a:t>AI Methods</a:t>
            </a:r>
            <a:r>
              <a:rPr lang="en-US"/>
              <a:t>: Image and Speech Recognition, NLP, and Predictive Analytics.</a:t>
            </a:r>
            <a:r>
              <a:rPr lang="en-US" b="1"/>
              <a:t> Companies</a:t>
            </a:r>
            <a:r>
              <a:rPr lang="en-US"/>
              <a:t>: </a:t>
            </a:r>
            <a:r>
              <a:rPr lang="en-US" u="sng">
                <a:solidFill>
                  <a:schemeClr val="hlink"/>
                </a:solidFill>
                <a:hlinkClick r:id="rId10"/>
              </a:rPr>
              <a:t>Facebook</a:t>
            </a:r>
            <a:r>
              <a:rPr lang="en-US"/>
              <a:t>, </a:t>
            </a:r>
            <a:r>
              <a:rPr lang="en-US" u="sng">
                <a:solidFill>
                  <a:schemeClr val="hlink"/>
                </a:solidFill>
                <a:hlinkClick r:id="rId11"/>
              </a:rPr>
              <a:t>Instagram</a:t>
            </a:r>
            <a:r>
              <a:rPr lang="en-US"/>
              <a:t> , </a:t>
            </a:r>
            <a:r>
              <a:rPr lang="en-US" u="sng">
                <a:solidFill>
                  <a:schemeClr val="hlink"/>
                </a:solidFill>
                <a:hlinkClick r:id="rId12"/>
              </a:rPr>
              <a:t>Twitter</a:t>
            </a:r>
            <a:r>
              <a:rPr lang="en-US"/>
              <a:t>. </a:t>
            </a:r>
            <a:r>
              <a:rPr lang="en-US" sz="1200" b="0" i="0" u="none" strike="noStrike" cap="none">
                <a:solidFill>
                  <a:srgbClr val="000000"/>
                </a:solidFill>
                <a:latin typeface="IBM Plex Sans"/>
                <a:ea typeface="IBM Plex Sans"/>
                <a:cs typeface="IBM Plex Sans"/>
                <a:sym typeface="IBM Plex Sans"/>
              </a:rPr>
              <a:t>If you ever wondered why you scroll unstoppably on your social media, it’s because AI knows how to keep you hooked!  AI curates the information and makes your feed more relevant for you, recognizing and suggesting friends or accounts to follow, and even flagging inappropriate content.</a:t>
            </a:r>
            <a:r>
              <a:rPr lang="en-US" sz="1200" b="1" i="0" u="none" strike="noStrike" cap="none">
                <a:solidFill>
                  <a:srgbClr val="000000"/>
                </a:solidFill>
                <a:latin typeface="IBM Plex Sans"/>
                <a:ea typeface="IBM Plex Sans"/>
                <a:cs typeface="IBM Plex Sans"/>
                <a:sym typeface="IBM Plex Sans"/>
              </a:rPr>
              <a:t> </a:t>
            </a:r>
            <a:endParaRPr sz="1200" b="0" i="0" u="none" strike="noStrike" cap="none">
              <a:solidFill>
                <a:srgbClr val="000000"/>
              </a:solidFill>
              <a:latin typeface="IBM Plex Sans"/>
              <a:ea typeface="IBM Plex Sans"/>
              <a:cs typeface="IBM Plex Sans"/>
              <a:sym typeface="IBM Plex Sans"/>
            </a:endParaRPr>
          </a:p>
          <a:p>
            <a:pPr marL="228600" lvl="0" indent="-152400" algn="l" rtl="0">
              <a:spcBef>
                <a:spcPts val="0"/>
              </a:spcBef>
              <a:spcAft>
                <a:spcPts val="0"/>
              </a:spcAft>
              <a:buClr>
                <a:schemeClr val="dk1"/>
              </a:buClr>
              <a:buSzPts val="1200"/>
              <a:buFont typeface="Calibri"/>
              <a:buNone/>
            </a:pP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US" b="1"/>
              <a:t>Streaming Services</a:t>
            </a:r>
            <a:r>
              <a:rPr lang="en-US"/>
              <a:t>: </a:t>
            </a:r>
            <a:r>
              <a:rPr lang="en-US" b="1"/>
              <a:t>AI Methods</a:t>
            </a:r>
            <a:r>
              <a:rPr lang="en-US"/>
              <a:t>: Recommendation Systems using Machine Learning.</a:t>
            </a:r>
            <a:r>
              <a:rPr lang="en-US" b="1"/>
              <a:t> Companies</a:t>
            </a:r>
            <a:r>
              <a:rPr lang="en-US"/>
              <a:t>: </a:t>
            </a:r>
            <a:r>
              <a:rPr lang="en-US" u="sng">
                <a:solidFill>
                  <a:schemeClr val="hlink"/>
                </a:solidFill>
                <a:hlinkClick r:id="rId13"/>
              </a:rPr>
              <a:t>Netflix</a:t>
            </a:r>
            <a:r>
              <a:rPr lang="en-US"/>
              <a:t> , </a:t>
            </a:r>
            <a:r>
              <a:rPr lang="en-US" u="sng">
                <a:solidFill>
                  <a:schemeClr val="hlink"/>
                </a:solidFill>
                <a:hlinkClick r:id="rId14"/>
              </a:rPr>
              <a:t>Spotify</a:t>
            </a:r>
            <a:r>
              <a:rPr lang="en-US"/>
              <a:t> , </a:t>
            </a:r>
            <a:r>
              <a:rPr lang="en-US" u="sng">
                <a:solidFill>
                  <a:schemeClr val="hlink"/>
                </a:solidFill>
                <a:hlinkClick r:id="rId15"/>
              </a:rPr>
              <a:t>Hulu</a:t>
            </a:r>
            <a:r>
              <a:rPr lang="en-US"/>
              <a:t>. </a:t>
            </a:r>
            <a:r>
              <a:rPr lang="en-US" sz="1200" b="0" i="0" u="none" strike="noStrike" cap="none">
                <a:solidFill>
                  <a:srgbClr val="000000"/>
                </a:solidFill>
                <a:latin typeface="IBM Plex Sans"/>
                <a:ea typeface="IBM Plex Sans"/>
                <a:cs typeface="IBM Plex Sans"/>
                <a:sym typeface="IBM Plex Sans"/>
              </a:rPr>
              <a:t>Platforms like Netflix and Spotify use AI to analyze your viewing or listening habits, suggesting new shows or songs you might enjoy.  By analysing the patterns in buyer behavior, preferences and purchase history—and use that data to provide hyper-personalized customer experiences. Algorithms can also automatically generate customized product recommendations, promotions and content for customers and prospects.</a:t>
            </a:r>
            <a:endParaRPr/>
          </a:p>
          <a:p>
            <a:pPr marL="228600" lvl="0" indent="-152400" algn="l" rtl="0">
              <a:spcBef>
                <a:spcPts val="0"/>
              </a:spcBef>
              <a:spcAft>
                <a:spcPts val="0"/>
              </a:spcAft>
              <a:buClr>
                <a:schemeClr val="dk1"/>
              </a:buClr>
              <a:buSzPts val="1200"/>
              <a:buFont typeface="Calibri"/>
              <a:buNone/>
            </a:pPr>
            <a:endParaRPr/>
          </a:p>
          <a:p>
            <a:pPr marL="228600" lvl="0" indent="-228600" algn="l" rtl="0">
              <a:spcBef>
                <a:spcPts val="0"/>
              </a:spcBef>
              <a:spcAft>
                <a:spcPts val="0"/>
              </a:spcAft>
              <a:buClr>
                <a:schemeClr val="dk1"/>
              </a:buClr>
              <a:buSzPts val="1200"/>
              <a:buFont typeface="Calibri"/>
              <a:buAutoNum type="arabicPeriod"/>
            </a:pPr>
            <a:r>
              <a:rPr lang="en-US" b="1"/>
              <a:t>Smart Home Devices</a:t>
            </a:r>
            <a:r>
              <a:rPr lang="en-US"/>
              <a:t>: </a:t>
            </a:r>
            <a:r>
              <a:rPr lang="en-US" b="1"/>
              <a:t>AI Methods</a:t>
            </a:r>
            <a:r>
              <a:rPr lang="en-US"/>
              <a:t>: Predictive Analysis and Machine Learning.</a:t>
            </a:r>
            <a:r>
              <a:rPr lang="en-US" b="1"/>
              <a:t> Companies</a:t>
            </a:r>
            <a:r>
              <a:rPr lang="en-US"/>
              <a:t>: </a:t>
            </a:r>
            <a:r>
              <a:rPr lang="en-US" u="sng">
                <a:solidFill>
                  <a:schemeClr val="hlink"/>
                </a:solidFill>
                <a:hlinkClick r:id="rId4"/>
              </a:rPr>
              <a:t>Google</a:t>
            </a:r>
            <a:r>
              <a:rPr lang="en-US"/>
              <a:t> (Nest), </a:t>
            </a:r>
            <a:r>
              <a:rPr lang="en-US" u="sng">
                <a:solidFill>
                  <a:schemeClr val="hlink"/>
                </a:solidFill>
                <a:hlinkClick r:id="rId5"/>
              </a:rPr>
              <a:t>Amazon</a:t>
            </a:r>
            <a:r>
              <a:rPr lang="en-US"/>
              <a:t> (Echo), </a:t>
            </a:r>
            <a:r>
              <a:rPr lang="en-US" u="sng">
                <a:solidFill>
                  <a:schemeClr val="hlink"/>
                </a:solidFill>
                <a:hlinkClick r:id="rId3"/>
              </a:rPr>
              <a:t>Apple</a:t>
            </a:r>
            <a:r>
              <a:rPr lang="en-US"/>
              <a:t> (HomeKit). </a:t>
            </a:r>
            <a:r>
              <a:rPr lang="en-US" sz="1200" b="0" i="0" u="none" strike="noStrike" cap="none">
                <a:solidFill>
                  <a:srgbClr val="000000"/>
                </a:solidFill>
                <a:latin typeface="Arial"/>
                <a:ea typeface="Arial"/>
                <a:cs typeface="Arial"/>
                <a:sym typeface="Arial"/>
              </a:rPr>
              <a:t>Thermostats like Nest learn your preferred temperature settings over time, optimizing your home’sa heating or cooling for comfort and energy efficiency. </a:t>
            </a:r>
            <a:endParaRPr/>
          </a:p>
          <a:p>
            <a:pPr marL="228600" marR="0" lvl="0" indent="-152400" algn="l" rtl="0">
              <a:lnSpc>
                <a:spcPct val="100000"/>
              </a:lnSpc>
              <a:spcBef>
                <a:spcPts val="0"/>
              </a:spcBef>
              <a:spcAft>
                <a:spcPts val="0"/>
              </a:spcAft>
              <a:buClr>
                <a:schemeClr val="dk1"/>
              </a:buClr>
              <a:buSzPts val="1200"/>
              <a:buFont typeface="Calibri"/>
              <a:buNone/>
            </a:pPr>
            <a:endParaRPr b="1"/>
          </a:p>
          <a:p>
            <a:pPr marL="228600" marR="0" lvl="0" indent="-228600" algn="l" rtl="0">
              <a:lnSpc>
                <a:spcPct val="100000"/>
              </a:lnSpc>
              <a:spcBef>
                <a:spcPts val="0"/>
              </a:spcBef>
              <a:spcAft>
                <a:spcPts val="0"/>
              </a:spcAft>
              <a:buClr>
                <a:schemeClr val="dk1"/>
              </a:buClr>
              <a:buSzPts val="1200"/>
              <a:buFont typeface="Calibri"/>
              <a:buAutoNum type="arabicPeriod"/>
            </a:pPr>
            <a:r>
              <a:rPr lang="en-US" b="1"/>
              <a:t>Navigation and Traffic</a:t>
            </a:r>
            <a:r>
              <a:rPr lang="en-US"/>
              <a:t>: </a:t>
            </a:r>
            <a:r>
              <a:rPr lang="en-US" b="1"/>
              <a:t>AI Methods</a:t>
            </a:r>
            <a:r>
              <a:rPr lang="en-US"/>
              <a:t>: Real-time Data Analysis and Predictive Modeling.</a:t>
            </a:r>
            <a:r>
              <a:rPr lang="en-US" b="1"/>
              <a:t> Companies</a:t>
            </a:r>
            <a:r>
              <a:rPr lang="en-US"/>
              <a:t>: </a:t>
            </a:r>
            <a:r>
              <a:rPr lang="en-US" u="sng">
                <a:solidFill>
                  <a:schemeClr val="hlink"/>
                </a:solidFill>
                <a:hlinkClick r:id="rId4"/>
              </a:rPr>
              <a:t>Google</a:t>
            </a:r>
            <a:r>
              <a:rPr lang="en-US"/>
              <a:t> (Google Maps), </a:t>
            </a:r>
            <a:r>
              <a:rPr lang="en-US" u="sng">
                <a:solidFill>
                  <a:schemeClr val="hlink"/>
                </a:solidFill>
                <a:hlinkClick r:id="rId16"/>
              </a:rPr>
              <a:t>Waze</a:t>
            </a:r>
            <a:r>
              <a:rPr lang="en-US"/>
              <a:t> . </a:t>
            </a:r>
            <a:r>
              <a:rPr lang="en-US" sz="1200" b="0" i="0" u="none" strike="noStrike" cap="none">
                <a:solidFill>
                  <a:srgbClr val="000000"/>
                </a:solidFill>
                <a:latin typeface="Arial"/>
                <a:ea typeface="Arial"/>
                <a:cs typeface="Arial"/>
                <a:sym typeface="Arial"/>
              </a:rPr>
              <a:t>GPS apps like Google Maps and Waze use AI to analyze real-time traffic data, suggesting the fastest routes and predicting future traffic patterns. Similarly, opting for Uber instead of driving yourself exemplifies AI in action, as ridesharing apps calculate fare rates and estimated wait times with AI assistance</a:t>
            </a:r>
            <a:endParaRPr sz="1200" b="0" i="0" u="none" strike="noStrike" cap="none">
              <a:solidFill>
                <a:srgbClr val="000000"/>
              </a:solidFill>
              <a:latin typeface="Arial"/>
              <a:ea typeface="Arial"/>
              <a:cs typeface="Arial"/>
              <a:sym typeface="Arial"/>
            </a:endParaRPr>
          </a:p>
          <a:p>
            <a:pPr marL="228600" lvl="0" indent="-152400" algn="l" rtl="0">
              <a:spcBef>
                <a:spcPts val="0"/>
              </a:spcBef>
              <a:spcAft>
                <a:spcPts val="0"/>
              </a:spcAft>
              <a:buClr>
                <a:schemeClr val="dk1"/>
              </a:buClr>
              <a:buSzPts val="1200"/>
              <a:buFont typeface="Calibri"/>
              <a:buNone/>
            </a:pPr>
            <a:endParaRPr/>
          </a:p>
          <a:p>
            <a:pPr marL="228600" lvl="0" indent="-228600" algn="l" rtl="0">
              <a:spcBef>
                <a:spcPts val="0"/>
              </a:spcBef>
              <a:spcAft>
                <a:spcPts val="0"/>
              </a:spcAft>
              <a:buClr>
                <a:schemeClr val="dk1"/>
              </a:buClr>
              <a:buSzPts val="1200"/>
              <a:buFont typeface="Calibri"/>
              <a:buAutoNum type="arabicPeriod"/>
            </a:pPr>
            <a:r>
              <a:rPr lang="en-US" b="1"/>
              <a:t>Banking and Finance</a:t>
            </a:r>
            <a:r>
              <a:rPr lang="en-US"/>
              <a:t>: </a:t>
            </a:r>
            <a:r>
              <a:rPr lang="en-US" b="1"/>
              <a:t>AI Methods</a:t>
            </a:r>
            <a:r>
              <a:rPr lang="en-US"/>
              <a:t>: Anomaly Detection and Predictive Analytics.</a:t>
            </a:r>
            <a:r>
              <a:rPr lang="en-US" b="1"/>
              <a:t> Companies</a:t>
            </a:r>
            <a:r>
              <a:rPr lang="en-US"/>
              <a:t>: </a:t>
            </a:r>
            <a:r>
              <a:rPr lang="en-US" u="sng">
                <a:solidFill>
                  <a:schemeClr val="hlink"/>
                </a:solidFill>
                <a:hlinkClick r:id="rId17"/>
              </a:rPr>
              <a:t>Bank of America</a:t>
            </a:r>
            <a:r>
              <a:rPr lang="en-US"/>
              <a:t> , </a:t>
            </a:r>
            <a:r>
              <a:rPr lang="en-US" u="sng">
                <a:solidFill>
                  <a:schemeClr val="hlink"/>
                </a:solidFill>
                <a:hlinkClick r:id="rId18"/>
              </a:rPr>
              <a:t>JPMorgan Chase &amp; Co.</a:t>
            </a:r>
            <a:r>
              <a:rPr lang="en-US"/>
              <a:t> , </a:t>
            </a:r>
            <a:r>
              <a:rPr lang="en-US" u="sng">
                <a:solidFill>
                  <a:schemeClr val="hlink"/>
                </a:solidFill>
                <a:hlinkClick r:id="rId19"/>
              </a:rPr>
              <a:t>PayPal</a:t>
            </a:r>
            <a:r>
              <a:rPr lang="en-US"/>
              <a:t> . </a:t>
            </a:r>
            <a:r>
              <a:rPr lang="en-US" sz="1200" b="0" i="0" u="none" strike="noStrike" cap="none">
                <a:solidFill>
                  <a:srgbClr val="000000"/>
                </a:solidFill>
                <a:latin typeface="Arial"/>
                <a:ea typeface="Arial"/>
                <a:cs typeface="Arial"/>
                <a:sym typeface="Arial"/>
              </a:rPr>
              <a:t>AI helps detect fraudulent activity by analyzing transaction and spending patterns, making our financial transactions safer. It can also build predictive models to foretell the user’s future expenditure and send notifications in case of aberrant behaviour.</a:t>
            </a:r>
            <a:br>
              <a:rPr lang="en-US" sz="1200" b="0" i="0" u="none" strike="noStrike" cap="none">
                <a:solidFill>
                  <a:srgbClr val="000000"/>
                </a:solidFill>
                <a:latin typeface="Arial"/>
                <a:ea typeface="Arial"/>
                <a:cs typeface="Arial"/>
                <a:sym typeface="Arial"/>
              </a:rPr>
            </a:br>
            <a:endParaRPr/>
          </a:p>
          <a:p>
            <a:pPr marL="228600" marR="0" lvl="0" indent="-228600" algn="l" rtl="0">
              <a:lnSpc>
                <a:spcPct val="100000"/>
              </a:lnSpc>
              <a:spcBef>
                <a:spcPts val="0"/>
              </a:spcBef>
              <a:spcAft>
                <a:spcPts val="0"/>
              </a:spcAft>
              <a:buClr>
                <a:schemeClr val="dk1"/>
              </a:buClr>
              <a:buSzPts val="1200"/>
              <a:buFont typeface="Calibri"/>
              <a:buAutoNum type="arabicPeriod"/>
            </a:pPr>
            <a:r>
              <a:rPr lang="en-US" b="1"/>
              <a:t>Health and Fitness Apps</a:t>
            </a:r>
            <a:r>
              <a:rPr lang="en-US"/>
              <a:t>: </a:t>
            </a:r>
            <a:r>
              <a:rPr lang="en-US" b="1"/>
              <a:t>AI Methods</a:t>
            </a:r>
            <a:r>
              <a:rPr lang="en-US"/>
              <a:t>: Data Analysis and Pattern Recognition.</a:t>
            </a:r>
            <a:r>
              <a:rPr lang="en-US" b="1"/>
              <a:t> Companies</a:t>
            </a:r>
            <a:r>
              <a:rPr lang="en-US"/>
              <a:t>: </a:t>
            </a:r>
            <a:r>
              <a:rPr lang="en-US" u="sng">
                <a:solidFill>
                  <a:schemeClr val="hlink"/>
                </a:solidFill>
                <a:hlinkClick r:id="rId20"/>
              </a:rPr>
              <a:t>Fitbit (now part of Google)</a:t>
            </a:r>
            <a:r>
              <a:rPr lang="en-US"/>
              <a:t> , </a:t>
            </a:r>
            <a:r>
              <a:rPr lang="en-US" u="sng">
                <a:solidFill>
                  <a:schemeClr val="hlink"/>
                </a:solidFill>
                <a:hlinkClick r:id="rId21"/>
              </a:rPr>
              <a:t>Garmin</a:t>
            </a:r>
            <a:r>
              <a:rPr lang="en-US"/>
              <a:t> , </a:t>
            </a:r>
            <a:r>
              <a:rPr lang="en-US" u="sng">
                <a:solidFill>
                  <a:schemeClr val="hlink"/>
                </a:solidFill>
                <a:hlinkClick r:id="rId3"/>
              </a:rPr>
              <a:t>Apple</a:t>
            </a:r>
            <a:r>
              <a:rPr lang="en-US"/>
              <a:t> (Health App). </a:t>
            </a:r>
            <a:r>
              <a:rPr lang="en-US" sz="1200" b="0" i="0" u="none" strike="noStrike" cap="none">
                <a:solidFill>
                  <a:srgbClr val="000000"/>
                </a:solidFill>
                <a:latin typeface="Arial"/>
                <a:ea typeface="Arial"/>
                <a:cs typeface="Arial"/>
                <a:sym typeface="Arial"/>
              </a:rPr>
              <a:t>Wearables and apps can track and analyze your physical activity, sleep patterns, and even predict potential health issues, thanks to AI algorithms. It continuously collect valuable patient data like heart rate, blood pressure and glucose levels, so healthcare providers can monitor and manage chronic conditions more effectively.</a:t>
            </a:r>
            <a:endParaRPr/>
          </a:p>
          <a:p>
            <a:pPr marL="228600" lvl="0" indent="-152400" algn="l" rtl="0">
              <a:spcBef>
                <a:spcPts val="0"/>
              </a:spcBef>
              <a:spcAft>
                <a:spcPts val="0"/>
              </a:spcAft>
              <a:buClr>
                <a:schemeClr val="dk1"/>
              </a:buClr>
              <a:buSzPts val="1200"/>
              <a:buFont typeface="Calibri"/>
              <a:buNone/>
            </a:pPr>
            <a:endParaRPr/>
          </a:p>
          <a:p>
            <a:pPr marL="228600" lvl="0" indent="-228600" algn="l" rtl="0">
              <a:spcBef>
                <a:spcPts val="0"/>
              </a:spcBef>
              <a:spcAft>
                <a:spcPts val="0"/>
              </a:spcAft>
              <a:buClr>
                <a:schemeClr val="dk1"/>
              </a:buClr>
              <a:buSzPts val="1200"/>
              <a:buFont typeface="Calibri"/>
              <a:buAutoNum type="arabicPeriod"/>
            </a:pPr>
            <a:r>
              <a:rPr lang="en-US" b="1"/>
              <a:t>Automated Customer Service</a:t>
            </a:r>
            <a:r>
              <a:rPr lang="en-US"/>
              <a:t>: </a:t>
            </a:r>
            <a:r>
              <a:rPr lang="en-US" b="1"/>
              <a:t>AI Method</a:t>
            </a:r>
            <a:r>
              <a:rPr lang="en-US"/>
              <a:t>: Chatbots powered by NLP.</a:t>
            </a:r>
            <a:r>
              <a:rPr lang="en-US" b="1"/>
              <a:t> Companies</a:t>
            </a:r>
            <a:r>
              <a:rPr lang="en-US"/>
              <a:t>: </a:t>
            </a:r>
            <a:r>
              <a:rPr lang="en-US" u="sng">
                <a:solidFill>
                  <a:schemeClr val="hlink"/>
                </a:solidFill>
                <a:hlinkClick r:id="rId22"/>
              </a:rPr>
              <a:t>IBM watsonx</a:t>
            </a:r>
            <a:r>
              <a:rPr lang="en-US"/>
              <a:t> , </a:t>
            </a:r>
            <a:r>
              <a:rPr lang="en-US" u="sng">
                <a:solidFill>
                  <a:schemeClr val="hlink"/>
                </a:solidFill>
                <a:hlinkClick r:id="rId23"/>
              </a:rPr>
              <a:t>LivePerson</a:t>
            </a:r>
            <a:r>
              <a:rPr lang="en-US"/>
              <a:t> , </a:t>
            </a:r>
            <a:r>
              <a:rPr lang="en-US" u="sng">
                <a:solidFill>
                  <a:schemeClr val="hlink"/>
                </a:solidFill>
                <a:hlinkClick r:id="rId24"/>
              </a:rPr>
              <a:t>Zendesk</a:t>
            </a:r>
            <a:r>
              <a:rPr lang="en-US"/>
              <a:t> . </a:t>
            </a:r>
            <a:r>
              <a:rPr lang="en-US" sz="1200" b="0" i="0" u="none" strike="noStrike" cap="none">
                <a:solidFill>
                  <a:srgbClr val="000000"/>
                </a:solidFill>
                <a:latin typeface="Arial"/>
                <a:ea typeface="Arial"/>
                <a:cs typeface="Arial"/>
                <a:sym typeface="Arial"/>
              </a:rPr>
              <a:t>Ever chatted with a customer service bot online? Those are AI-driven systems designed to answer common questions and assist with basic tasks. AI-powered virtual assistants and chatbots have streamlined and improved support by providing instant, 24/7 answers to customer queries. Call center automation has increased productivity, while sentiment analysis allows businesses to better understand customer emotions and tailor their responses accordingly.</a:t>
            </a:r>
            <a:endParaRPr/>
          </a:p>
          <a:p>
            <a:pPr marL="0" lvl="0" indent="0" algn="l" rtl="0">
              <a:spcBef>
                <a:spcPts val="0"/>
              </a:spcBef>
              <a:spcAft>
                <a:spcPts val="0"/>
              </a:spcAft>
              <a:buNone/>
            </a:pPr>
            <a:endParaRPr/>
          </a:p>
        </p:txBody>
      </p:sp>
      <p:sp>
        <p:nvSpPr>
          <p:cNvPr id="315" name="Google Shape;31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solidFill>
                  <a:srgbClr val="262626"/>
                </a:solidFill>
                <a:latin typeface="Oswald"/>
                <a:ea typeface="Oswald"/>
                <a:cs typeface="Oswald"/>
                <a:sym typeface="Oswald"/>
              </a:rPr>
              <a:t>Overfitting occurs when a model captures noise or irrelevant patterns from the training data, resulting in excessively complex representations that fail to generalize well to unseen data. This phenomenon can lead to poor performance on real-world datasets, as the model memorizes the training examples rather than learning the underlying patterns</a:t>
            </a:r>
            <a:endParaRPr/>
          </a:p>
          <a:p>
            <a:pPr marL="0" lvl="0" indent="0" algn="l" rtl="0">
              <a:spcBef>
                <a:spcPts val="0"/>
              </a:spcBef>
              <a:spcAft>
                <a:spcPts val="0"/>
              </a:spcAft>
              <a:buNone/>
            </a:pPr>
            <a:endParaRPr sz="1800">
              <a:solidFill>
                <a:srgbClr val="262626"/>
              </a:solidFill>
              <a:latin typeface="Oswald"/>
              <a:ea typeface="Oswald"/>
              <a:cs typeface="Oswald"/>
              <a:sym typeface="Oswald"/>
            </a:endParaRPr>
          </a:p>
          <a:p>
            <a:pPr marL="0" marR="0" lvl="0" indent="0" algn="l" rtl="0">
              <a:lnSpc>
                <a:spcPct val="100000"/>
              </a:lnSpc>
              <a:spcBef>
                <a:spcPts val="0"/>
              </a:spcBef>
              <a:spcAft>
                <a:spcPts val="0"/>
              </a:spcAft>
              <a:buClr>
                <a:srgbClr val="262626"/>
              </a:buClr>
              <a:buSzPts val="1800"/>
              <a:buFont typeface="Oswald"/>
              <a:buNone/>
            </a:pPr>
            <a:r>
              <a:rPr lang="en-US" sz="1800">
                <a:solidFill>
                  <a:srgbClr val="262626"/>
                </a:solidFill>
                <a:latin typeface="Oswald"/>
                <a:ea typeface="Oswald"/>
                <a:cs typeface="Oswald"/>
                <a:sym typeface="Oswald"/>
              </a:rPr>
              <a:t>Underfitting occurs when a model is too simplistic to capture the underlying structure of the data, resulting in suboptimal predictive performance. The model fails to capture the complexities and nuances present in the dataset, leading to poor generalization.</a:t>
            </a:r>
            <a:endParaRPr sz="1800">
              <a:solidFill>
                <a:srgbClr val="262626"/>
              </a:solidFill>
              <a:latin typeface="Oswald"/>
              <a:ea typeface="Oswald"/>
              <a:cs typeface="Oswald"/>
              <a:sym typeface="Oswald"/>
            </a:endParaRPr>
          </a:p>
          <a:p>
            <a:pPr marL="0" lvl="0" indent="0" algn="l" rtl="0">
              <a:spcBef>
                <a:spcPts val="0"/>
              </a:spcBef>
              <a:spcAft>
                <a:spcPts val="0"/>
              </a:spcAft>
              <a:buNone/>
            </a:pPr>
            <a:endParaRPr/>
          </a:p>
        </p:txBody>
      </p:sp>
      <p:sp>
        <p:nvSpPr>
          <p:cNvPr id="915" name="Google Shape;91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d28f1d325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d28f1d3250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g2d28f1d3250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1" name="Google Shape;100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Notes: Learning Unit: 1 AI Applications Strengths and Limitations, Subtopic AI Terminology and Concepts</a:t>
            </a:r>
            <a:endParaRPr sz="18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002" name="Google Shape;1002;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800"/>
              <a:buFont typeface="Oswald"/>
              <a:buNone/>
            </a:pPr>
            <a:r>
              <a:rPr lang="en-US" sz="1800">
                <a:solidFill>
                  <a:srgbClr val="262626"/>
                </a:solidFill>
                <a:latin typeface="Oswald"/>
                <a:ea typeface="Oswald"/>
                <a:cs typeface="Oswald"/>
                <a:sym typeface="Oswald"/>
              </a:rPr>
              <a:t>The retail industry is undergoing a significant transformation, driven by the power of artificial intelligence (AI). By leveraging AI's analytical and decision-making capabilities, retailers can personalize customer experiences, optimize operations, and gain a competitive edge. </a:t>
            </a:r>
            <a:endParaRPr/>
          </a:p>
        </p:txBody>
      </p:sp>
      <p:sp>
        <p:nvSpPr>
          <p:cNvPr id="1116" name="Google Shape;1116;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262626"/>
              </a:buClr>
              <a:buSzPts val="1800"/>
              <a:buFont typeface="Oswald"/>
              <a:buNone/>
            </a:pPr>
            <a:r>
              <a:rPr lang="en-US" sz="1800">
                <a:solidFill>
                  <a:srgbClr val="262626"/>
                </a:solidFill>
                <a:latin typeface="Oswald"/>
                <a:ea typeface="Oswald"/>
                <a:cs typeface="Oswald"/>
                <a:sym typeface="Oswald"/>
              </a:rPr>
              <a:t>The retail industry is undergoing a significant transformation, driven by the power of artificial intelligence (AI). By leveraging AI's analytical and decision-making capabilities, retailers can personalize customer experiences, optimize operations, and gain a competitive edge. </a:t>
            </a:r>
            <a:endParaRPr/>
          </a:p>
        </p:txBody>
      </p:sp>
      <p:sp>
        <p:nvSpPr>
          <p:cNvPr id="1116" name="Google Shape;1116;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214768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400" b="1">
                <a:solidFill>
                  <a:srgbClr val="00B0F0"/>
                </a:solidFill>
                <a:latin typeface="Oswald"/>
                <a:ea typeface="Oswald"/>
                <a:cs typeface="Oswald"/>
                <a:sym typeface="Oswald"/>
              </a:rPr>
              <a:t>Use Case 1: Dynamic Pricing - Responding to Real-Time Signals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Introduction:</a:t>
            </a:r>
            <a:r>
              <a:rPr lang="en-US" sz="1200">
                <a:solidFill>
                  <a:srgbClr val="262626"/>
                </a:solidFill>
                <a:latin typeface="Oswald"/>
                <a:ea typeface="Oswald"/>
                <a:cs typeface="Oswald"/>
                <a:sym typeface="Oswald"/>
              </a:rPr>
              <a:t> Dynamic pricing, powered by AI algorithms, revolutionizes retail strategies by adjusting prices in real-time based on dynamic market signals.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Key Components: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Demand Fluctuations: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AI adjusts prices based on real-time demand changes.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Popular items see price increases, while slower-moving products may undergo price reductions.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Supply Levels: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AI considers inventory levels, increasing prices for scarce products to optimize profit margins.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Competitive Landscape: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Analyzing competitor pricing, AI strategically sets prices to attract customers while remaining competitive.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Customer Segmentation: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AI segments customers based on demographics, purchase history, and loyalty.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Prices are adjusted based on perceived value sensitivity within customer segments.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Benefits: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Increased Revenue: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Optimizing prices maximizes revenue and profit margins.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Reduced Inventory Costs: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Prevents overstocking and minimizes inventory carrying costs.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Improved Customer Experience: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Customers perceive dynamic pricing as fair, reflecting the true value of the product.</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Challenges: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Customer Perception: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Transparent communication is crucial to avoid customer resistance.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Implementation Complexity: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Integrating real-time data feeds and managing complex algorithms requires technical expertise.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Regulatory Compliance: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Price discrimination based on sensitive personal data requires careful legal considerations.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Examples: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Airlines: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Adjusting ticket prices based on demand and seat availability.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Offering dynamic pricing for in-flight services and upgrades.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Hotels: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Modifying room rates based on occupancy levels and seasonal demand.</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Implementing dynamic pricing for additional services like spa treatments.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Online Retailers: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Changing product prices based on real-time popularity and inventory levels.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Offering personalized discounts to specific customer segments.</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1141" name="Google Shape;114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400" b="1">
                <a:solidFill>
                  <a:srgbClr val="00B0F0"/>
                </a:solidFill>
                <a:latin typeface="Oswald"/>
                <a:ea typeface="Oswald"/>
                <a:cs typeface="Oswald"/>
                <a:sym typeface="Oswald"/>
              </a:rPr>
              <a:t>Use Case 2: Personalized Product Recommendations - Tailoring the Shopping Journey</a:t>
            </a:r>
            <a:endParaRPr sz="1200">
              <a:solidFill>
                <a:srgbClr val="262626"/>
              </a:solidFill>
              <a:latin typeface="Oswald"/>
              <a:ea typeface="Oswald"/>
              <a:cs typeface="Oswald"/>
              <a:sym typeface="Oswald"/>
            </a:endParaRPr>
          </a:p>
          <a:p>
            <a:pPr marL="0" lvl="0" indent="0" algn="l" rtl="0">
              <a:lnSpc>
                <a:spcPct val="107000"/>
              </a:lnSpc>
              <a:spcBef>
                <a:spcPts val="1500"/>
              </a:spcBef>
              <a:spcAft>
                <a:spcPts val="0"/>
              </a:spcAft>
              <a:buNone/>
            </a:pPr>
            <a:r>
              <a:rPr lang="en-US" sz="1400" b="1">
                <a:solidFill>
                  <a:srgbClr val="00B0F0"/>
                </a:solidFill>
                <a:latin typeface="Oswald"/>
                <a:ea typeface="Oswald"/>
                <a:cs typeface="Oswald"/>
                <a:sym typeface="Oswald"/>
              </a:rPr>
              <a:t> </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Introduction:</a:t>
            </a:r>
            <a:r>
              <a:rPr lang="en-US" sz="1200">
                <a:solidFill>
                  <a:srgbClr val="262626"/>
                </a:solidFill>
                <a:latin typeface="Oswald"/>
                <a:ea typeface="Oswald"/>
                <a:cs typeface="Oswald"/>
                <a:sym typeface="Oswald"/>
              </a:rPr>
              <a:t> AI-powered recommendation engines transform the shopping experience by providing personalized product suggestions based on extensive customer data.</a:t>
            </a:r>
            <a:endParaRPr sz="12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Key Components: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Purchase History: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AI analyzes past purchases to recommend similar or complementary products.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Browsing Behavior:</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Recommendations are tailored based on the customer's frequently visited sections of the website.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Demographic Information: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Demographic data refines recommendations to align with typical preferences within specific customer groups.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Benefits: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Increased Sales: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Personalized recommendations enhance customer engagement and lead to higher conversion rates.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Enhanced Customer Experience: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Tailoring the shopping journey based on individual preferences creates a more satisfying experience.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Improved Inventory Management:</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Recommendations help promote slow-moving stock to relevant customer segments.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Challenges: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Data Privacy Concerns: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Transparent communication and robust data security measures are essential to address customer concerns.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Recommendation Fatigue: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Sophisticated algorithms and continuous refinement are required to avoid frustrating customers with repetitive or irrelevant recommendations.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Cold Start Problem:</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Recommending products for new customers without purchase history demands innovative approaches and alternative data sources.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200"/>
              <a:buFont typeface="Calibri"/>
              <a:buAutoNum type="alphaLcPeriod"/>
            </a:pPr>
            <a:r>
              <a:rPr lang="en-US" sz="1200" b="1">
                <a:solidFill>
                  <a:srgbClr val="262626"/>
                </a:solidFill>
                <a:latin typeface="Oswald"/>
                <a:ea typeface="Oswald"/>
                <a:cs typeface="Oswald"/>
                <a:sym typeface="Oswald"/>
              </a:rPr>
              <a:t>Examples: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Amazon: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Recommending products based on browsing history and past purchases.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Implementing personalized recommendations on the homepage.</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Netflix:</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Suggesting movies and TV shows based on viewing history.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Creating personalized content categories for users.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Spotify: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Offering music recommendations based on listening history.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Creating personalized playlists and radio stations.</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1161" name="Google Shape;1161;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6" name="Google Shape;118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400" b="1">
                <a:solidFill>
                  <a:srgbClr val="00B0F0"/>
                </a:solidFill>
                <a:latin typeface="Oswald"/>
                <a:ea typeface="Oswald"/>
                <a:cs typeface="Oswald"/>
                <a:sym typeface="Oswald"/>
              </a:rPr>
              <a:t>Use Case 3: Chatbots for Customer Service - Automating Interactions with a Human Touch</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A Introduction:</a:t>
            </a:r>
            <a:r>
              <a:rPr lang="en-US" sz="1200">
                <a:solidFill>
                  <a:srgbClr val="262626"/>
                </a:solidFill>
                <a:latin typeface="Oswald"/>
                <a:ea typeface="Oswald"/>
                <a:cs typeface="Oswald"/>
                <a:sym typeface="Oswald"/>
              </a:rPr>
              <a:t> AI-powered chatbots, particularly utilizing Natural Language Processing (NLP), revolutionize customer service by providing instant assistance 24/7.</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B Key Components: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Understanding Queries: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NLP enables chatbots to interpret customer questions, even in unconventional language forms.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Providing Information:</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Chatbots access and retrieve relevant product information, store policies, and FAQs accurately and efficiently.</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Resolving Simple Issues: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Handling basic troubleshooting, order tracking, and appointment scheduling reduces the workload on human representatives.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C Benefits: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24/7 Availability: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Chatbots offer immediate assistance, enhancing customer satisfaction regardless of time zone or store hours.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Reduced Operational Costs: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Automating simple interactions frees up human resources for more complex issues, improving efficiency and cost savings.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Improved Scalability: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Chatbots can handle multiple inquiries simultaneously, scaling customer service capacity during peak periods.</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 </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D Challenges: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Limited Understanding:</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Complex or nuanced questions may require human intervention, emphasizing the need for ongoing training.</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Lack of Empathy:</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Replicating the emotional intelligence of human interaction remains a challenge for chatbots.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Bias and Fairness: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Careful data selection and ethical considerations are necessary to avoid biased responses based on training data.</a:t>
            </a:r>
            <a:endParaRPr sz="1200">
              <a:solidFill>
                <a:srgbClr val="262626"/>
              </a:solidFill>
              <a:latin typeface="Oswald"/>
              <a:ea typeface="Oswald"/>
              <a:cs typeface="Oswald"/>
              <a:sym typeface="Oswald"/>
            </a:endParaRPr>
          </a:p>
          <a:p>
            <a:pPr marL="457200" lvl="0" indent="0" algn="l" rtl="0">
              <a:lnSpc>
                <a:spcPct val="107000"/>
              </a:lnSpc>
              <a:spcBef>
                <a:spcPts val="1500"/>
              </a:spcBef>
              <a:spcAft>
                <a:spcPts val="0"/>
              </a:spcAft>
              <a:buNone/>
            </a:pPr>
            <a:r>
              <a:rPr lang="en-US" sz="1200" b="1">
                <a:solidFill>
                  <a:srgbClr val="262626"/>
                </a:solidFill>
                <a:latin typeface="Oswald"/>
                <a:ea typeface="Oswald"/>
                <a:cs typeface="Oswald"/>
                <a:sym typeface="Oswald"/>
              </a:rPr>
              <a:t>E Examples: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Retailers: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Assisting customers with frequently asked questions, order tracking, and returns.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Providing instant responses on social media platforms.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Banks: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Offering account information, transaction history, and basic financial guidance.</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Assisting with card activation, balance inquiries, and fund transfers.</a:t>
            </a:r>
            <a:endParaRPr sz="12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None/>
            </a:pPr>
            <a:r>
              <a:rPr lang="en-US" sz="1200" i="1">
                <a:solidFill>
                  <a:srgbClr val="262626"/>
                </a:solidFill>
                <a:latin typeface="Oswald"/>
                <a:ea typeface="Oswald"/>
                <a:cs typeface="Oswald"/>
                <a:sym typeface="Oswald"/>
              </a:rPr>
              <a:t>Airlines:</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Providing flight information, booking confirmations, and baggage tracking.</a:t>
            </a:r>
            <a:endParaRPr sz="1200">
              <a:solidFill>
                <a:srgbClr val="262626"/>
              </a:solidFill>
              <a:latin typeface="Oswald"/>
              <a:ea typeface="Oswald"/>
              <a:cs typeface="Oswald"/>
              <a:sym typeface="Oswald"/>
            </a:endParaRPr>
          </a:p>
          <a:p>
            <a:pPr marL="742950" lvl="1" indent="-285750" algn="l" rtl="0">
              <a:lnSpc>
                <a:spcPct val="107000"/>
              </a:lnSpc>
              <a:spcBef>
                <a:spcPts val="1500"/>
              </a:spcBef>
              <a:spcAft>
                <a:spcPts val="0"/>
              </a:spcAft>
              <a:buClr>
                <a:srgbClr val="262626"/>
              </a:buClr>
              <a:buSzPts val="1000"/>
              <a:buFont typeface="Courier New"/>
              <a:buChar char="o"/>
            </a:pPr>
            <a:r>
              <a:rPr lang="en-US" sz="1200">
                <a:solidFill>
                  <a:srgbClr val="262626"/>
                </a:solidFill>
                <a:latin typeface="Oswald"/>
                <a:ea typeface="Oswald"/>
                <a:cs typeface="Oswald"/>
                <a:sym typeface="Oswald"/>
              </a:rPr>
              <a:t>Assisting with general inquiries about travel policies and procedures.</a:t>
            </a:r>
            <a:endParaRPr sz="12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1187" name="Google Shape;118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91919"/>
              </a:buClr>
              <a:buSzPts val="1200"/>
              <a:buFont typeface="Arial"/>
              <a:buNone/>
            </a:pPr>
            <a:r>
              <a:rPr lang="en-US" b="0" i="0">
                <a:solidFill>
                  <a:srgbClr val="191919"/>
                </a:solidFill>
                <a:latin typeface="Arial"/>
                <a:ea typeface="Arial"/>
                <a:cs typeface="Arial"/>
                <a:sym typeface="Arial"/>
              </a:rPr>
              <a:t>ChatGPT – AI. Using large language model.</a:t>
            </a:r>
            <a:endParaRPr/>
          </a:p>
          <a:p>
            <a:pPr marL="0" marR="0" lvl="0" indent="0" algn="l" rtl="0">
              <a:lnSpc>
                <a:spcPct val="100000"/>
              </a:lnSpc>
              <a:spcBef>
                <a:spcPts val="0"/>
              </a:spcBef>
              <a:spcAft>
                <a:spcPts val="0"/>
              </a:spcAft>
              <a:buClr>
                <a:schemeClr val="dk1"/>
              </a:buClr>
              <a:buSzPts val="1200"/>
              <a:buFont typeface="Calibri"/>
              <a:buNone/>
            </a:pPr>
            <a:endParaRPr b="0" i="0">
              <a:solidFill>
                <a:srgbClr val="191919"/>
              </a:solidFill>
              <a:latin typeface="Arial"/>
              <a:ea typeface="Arial"/>
              <a:cs typeface="Arial"/>
              <a:sym typeface="Arial"/>
            </a:endParaRPr>
          </a:p>
          <a:p>
            <a:pPr marL="0" marR="0" lvl="0" indent="0" algn="l" rtl="0">
              <a:lnSpc>
                <a:spcPct val="100000"/>
              </a:lnSpc>
              <a:spcBef>
                <a:spcPts val="0"/>
              </a:spcBef>
              <a:spcAft>
                <a:spcPts val="0"/>
              </a:spcAft>
              <a:buClr>
                <a:srgbClr val="191919"/>
              </a:buClr>
              <a:buSzPts val="1200"/>
              <a:buFont typeface="Arial"/>
              <a:buNone/>
            </a:pPr>
            <a:r>
              <a:rPr lang="en-US" b="0" i="0">
                <a:solidFill>
                  <a:srgbClr val="191919"/>
                </a:solidFill>
                <a:latin typeface="Arial"/>
                <a:ea typeface="Arial"/>
                <a:cs typeface="Arial"/>
                <a:sym typeface="Arial"/>
              </a:rPr>
              <a:t>Facial recognition – Could be. In the past, it is using pixels. It is AI if it is using convolutional neural network (CNN)</a:t>
            </a:r>
            <a:r>
              <a:rPr lang="en-US" b="0" i="0">
                <a:solidFill>
                  <a:srgbClr val="4D5156"/>
                </a:solidFill>
                <a:latin typeface="arial"/>
                <a:ea typeface="arial"/>
                <a:cs typeface="arial"/>
                <a:sym typeface="arial"/>
              </a:rPr>
              <a:t>. A convolutional neural network (CNN) is a category of machine learning model, namely a type of deep learning algorithm well suited to analyzing visual data.</a:t>
            </a:r>
            <a:endParaRPr b="0" i="0">
              <a:solidFill>
                <a:srgbClr val="191919"/>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endParaRPr b="0" i="0">
              <a:solidFill>
                <a:srgbClr val="191919"/>
              </a:solidFill>
              <a:latin typeface="Arial"/>
              <a:ea typeface="Arial"/>
              <a:cs typeface="Arial"/>
              <a:sym typeface="Arial"/>
            </a:endParaRPr>
          </a:p>
          <a:p>
            <a:pPr marL="0" marR="0" lvl="0" indent="0" algn="l" rtl="0">
              <a:lnSpc>
                <a:spcPct val="100000"/>
              </a:lnSpc>
              <a:spcBef>
                <a:spcPts val="0"/>
              </a:spcBef>
              <a:spcAft>
                <a:spcPts val="0"/>
              </a:spcAft>
              <a:buClr>
                <a:srgbClr val="191919"/>
              </a:buClr>
              <a:buSzPts val="1200"/>
              <a:buFont typeface="Arial"/>
              <a:buNone/>
            </a:pPr>
            <a:r>
              <a:rPr lang="en-US" b="0" i="0">
                <a:solidFill>
                  <a:srgbClr val="191919"/>
                </a:solidFill>
                <a:latin typeface="Arial"/>
                <a:ea typeface="Arial"/>
                <a:cs typeface="Arial"/>
                <a:sym typeface="Arial"/>
              </a:rPr>
              <a:t>Google translate – AI. Google Translate is a machine translation service that uses artificial intelligence and machine learning algorithms to translate text from one language to another. The system is based on a neural machine translation model, which is trained on a large corpus of multilingual text data.</a:t>
            </a:r>
            <a:endParaRPr/>
          </a:p>
          <a:p>
            <a:pPr marL="0" marR="0" lvl="0" indent="0" algn="l" rtl="0">
              <a:lnSpc>
                <a:spcPct val="100000"/>
              </a:lnSpc>
              <a:spcBef>
                <a:spcPts val="0"/>
              </a:spcBef>
              <a:spcAft>
                <a:spcPts val="0"/>
              </a:spcAft>
              <a:buClr>
                <a:schemeClr val="dk1"/>
              </a:buClr>
              <a:buSzPts val="1200"/>
              <a:buFont typeface="Calibri"/>
              <a:buNone/>
            </a:pPr>
            <a:endParaRPr b="0" i="0">
              <a:solidFill>
                <a:srgbClr val="191919"/>
              </a:solidFill>
              <a:latin typeface="Arial"/>
              <a:ea typeface="Arial"/>
              <a:cs typeface="Arial"/>
              <a:sym typeface="Arial"/>
            </a:endParaRPr>
          </a:p>
          <a:p>
            <a:pPr marL="0" marR="0" lvl="0" indent="0" algn="l" rtl="0">
              <a:lnSpc>
                <a:spcPct val="100000"/>
              </a:lnSpc>
              <a:spcBef>
                <a:spcPts val="0"/>
              </a:spcBef>
              <a:spcAft>
                <a:spcPts val="0"/>
              </a:spcAft>
              <a:buClr>
                <a:srgbClr val="191919"/>
              </a:buClr>
              <a:buSzPts val="1200"/>
              <a:buFont typeface="Arial"/>
              <a:buNone/>
            </a:pPr>
            <a:r>
              <a:rPr lang="en-US" b="0" i="0">
                <a:solidFill>
                  <a:srgbClr val="191919"/>
                </a:solidFill>
                <a:latin typeface="Arial"/>
                <a:ea typeface="Arial"/>
                <a:cs typeface="Arial"/>
                <a:sym typeface="Arial"/>
              </a:rPr>
              <a:t>Voice Assistants – AI. NLP</a:t>
            </a:r>
            <a:endParaRPr/>
          </a:p>
          <a:p>
            <a:pPr marL="0" marR="0" lvl="0" indent="0" algn="l" rtl="0">
              <a:lnSpc>
                <a:spcPct val="100000"/>
              </a:lnSpc>
              <a:spcBef>
                <a:spcPts val="0"/>
              </a:spcBef>
              <a:spcAft>
                <a:spcPts val="0"/>
              </a:spcAft>
              <a:buClr>
                <a:schemeClr val="dk1"/>
              </a:buClr>
              <a:buSzPts val="1200"/>
              <a:buFont typeface="Calibri"/>
              <a:buNone/>
            </a:pPr>
            <a:endParaRPr b="0" i="0">
              <a:solidFill>
                <a:srgbClr val="191919"/>
              </a:solidFill>
              <a:latin typeface="Arial"/>
              <a:ea typeface="Arial"/>
              <a:cs typeface="Arial"/>
              <a:sym typeface="Arial"/>
            </a:endParaRPr>
          </a:p>
          <a:p>
            <a:pPr marL="0" marR="0" lvl="0" indent="0" algn="l" rtl="0">
              <a:lnSpc>
                <a:spcPct val="100000"/>
              </a:lnSpc>
              <a:spcBef>
                <a:spcPts val="0"/>
              </a:spcBef>
              <a:spcAft>
                <a:spcPts val="0"/>
              </a:spcAft>
              <a:buClr>
                <a:srgbClr val="191919"/>
              </a:buClr>
              <a:buSzPts val="1200"/>
              <a:buFont typeface="Arial"/>
              <a:buNone/>
            </a:pPr>
            <a:r>
              <a:rPr lang="en-US" b="0" i="0">
                <a:solidFill>
                  <a:srgbClr val="191919"/>
                </a:solidFill>
                <a:latin typeface="Arial"/>
                <a:ea typeface="Arial"/>
                <a:cs typeface="Arial"/>
                <a:sym typeface="Arial"/>
              </a:rPr>
              <a:t>Personalized ads – AI. </a:t>
            </a:r>
            <a:r>
              <a:rPr lang="en-US" sz="1200" b="0" i="0" u="none" strike="noStrike" cap="none">
                <a:solidFill>
                  <a:srgbClr val="000000"/>
                </a:solidFill>
                <a:latin typeface="IBM Plex Sans"/>
                <a:ea typeface="IBM Plex Sans"/>
                <a:cs typeface="IBM Plex Sans"/>
                <a:sym typeface="IBM Plex Sans"/>
              </a:rPr>
              <a:t>Online retailers use AI to analyze your browsing and purchase history, offering personalized product recommendations, and making your shopping experience more tailored to your preferences.</a:t>
            </a:r>
            <a:r>
              <a:rPr lang="en-US" sz="1200" b="1" i="0" u="none" strike="noStrike" cap="none">
                <a:solidFill>
                  <a:srgbClr val="000000"/>
                </a:solidFill>
                <a:latin typeface="IBM Plex Sans"/>
                <a:ea typeface="IBM Plex Sans"/>
                <a:cs typeface="IBM Plex Sans"/>
                <a:sym typeface="IBM Plex Sans"/>
              </a:rPr>
              <a:t> </a:t>
            </a:r>
            <a:endParaRPr sz="1200" b="0" i="0" u="none" strike="noStrike" cap="none">
              <a:solidFill>
                <a:srgbClr val="000000"/>
              </a:solidFill>
              <a:latin typeface="IBM Plex Sans"/>
              <a:ea typeface="IBM Plex Sans"/>
              <a:cs typeface="IBM Plex Sans"/>
              <a:sym typeface="IBM Plex Sans"/>
            </a:endParaRPr>
          </a:p>
          <a:p>
            <a:pPr marL="0" lvl="0" indent="0" algn="l" rtl="0">
              <a:spcBef>
                <a:spcPts val="0"/>
              </a:spcBef>
              <a:spcAft>
                <a:spcPts val="0"/>
              </a:spcAft>
              <a:buNone/>
            </a:pPr>
            <a:endParaRPr b="0" i="0">
              <a:solidFill>
                <a:srgbClr val="191919"/>
              </a:solidFill>
              <a:latin typeface="Arial"/>
              <a:ea typeface="Arial"/>
              <a:cs typeface="Arial"/>
              <a:sym typeface="Arial"/>
            </a:endParaRPr>
          </a:p>
          <a:p>
            <a:pPr marL="0" lvl="0" indent="0" algn="l" rtl="0">
              <a:spcBef>
                <a:spcPts val="0"/>
              </a:spcBef>
              <a:spcAft>
                <a:spcPts val="0"/>
              </a:spcAft>
              <a:buNone/>
            </a:pPr>
            <a:r>
              <a:rPr lang="en-US" b="0" i="0">
                <a:solidFill>
                  <a:srgbClr val="191919"/>
                </a:solidFill>
                <a:latin typeface="Arial"/>
                <a:ea typeface="Arial"/>
                <a:cs typeface="Arial"/>
                <a:sym typeface="Arial"/>
              </a:rPr>
              <a:t>Auto correct – Could be. Not AI in the past but recently, infused with AI by taking input from generalized dictionaries and common use but also learning from your specific patterns to pick up the words you use most frequently and helping you spell them.</a:t>
            </a:r>
            <a:endParaRPr b="0" i="0">
              <a:solidFill>
                <a:srgbClr val="191919"/>
              </a:solidFill>
              <a:latin typeface="Arial"/>
              <a:ea typeface="Arial"/>
              <a:cs typeface="Arial"/>
              <a:sym typeface="Arial"/>
            </a:endParaRPr>
          </a:p>
          <a:p>
            <a:pPr marL="0" lvl="0" indent="0" algn="l" rtl="0">
              <a:spcBef>
                <a:spcPts val="0"/>
              </a:spcBef>
              <a:spcAft>
                <a:spcPts val="0"/>
              </a:spcAft>
              <a:buNone/>
            </a:pPr>
            <a:endParaRPr b="0" i="0">
              <a:solidFill>
                <a:srgbClr val="191919"/>
              </a:solidFill>
              <a:latin typeface="Arial"/>
              <a:ea typeface="Arial"/>
              <a:cs typeface="Arial"/>
              <a:sym typeface="Arial"/>
            </a:endParaRPr>
          </a:p>
          <a:p>
            <a:pPr marL="0" lvl="0" indent="0" algn="l" rtl="0">
              <a:spcBef>
                <a:spcPts val="0"/>
              </a:spcBef>
              <a:spcAft>
                <a:spcPts val="0"/>
              </a:spcAft>
              <a:buNone/>
            </a:pPr>
            <a:r>
              <a:rPr lang="en-US" b="0" i="0">
                <a:solidFill>
                  <a:srgbClr val="191919"/>
                </a:solidFill>
                <a:latin typeface="Arial"/>
                <a:ea typeface="Arial"/>
                <a:cs typeface="Arial"/>
                <a:sym typeface="Arial"/>
              </a:rPr>
              <a:t>GPS Detections – AI. AI algorithms can analyze vast amounts of data, such as historical traffic patterns, road conditions, and user preferences, to generate personalized and efficient routes</a:t>
            </a:r>
            <a:endParaRPr b="0" i="0">
              <a:solidFill>
                <a:srgbClr val="191919"/>
              </a:solidFill>
              <a:latin typeface="Arial"/>
              <a:ea typeface="Arial"/>
              <a:cs typeface="Arial"/>
              <a:sym typeface="Arial"/>
            </a:endParaRPr>
          </a:p>
          <a:p>
            <a:pPr marL="0" lvl="0" indent="0" algn="l" rtl="0">
              <a:spcBef>
                <a:spcPts val="0"/>
              </a:spcBef>
              <a:spcAft>
                <a:spcPts val="0"/>
              </a:spcAft>
              <a:buNone/>
            </a:pPr>
            <a:endParaRPr b="0" i="0">
              <a:solidFill>
                <a:srgbClr val="191919"/>
              </a:solidFill>
              <a:latin typeface="Arial"/>
              <a:ea typeface="Arial"/>
              <a:cs typeface="Arial"/>
              <a:sym typeface="Arial"/>
            </a:endParaRPr>
          </a:p>
          <a:p>
            <a:pPr marL="0" lvl="0" indent="0" algn="l" rtl="0">
              <a:spcBef>
                <a:spcPts val="0"/>
              </a:spcBef>
              <a:spcAft>
                <a:spcPts val="0"/>
              </a:spcAft>
              <a:buNone/>
            </a:pPr>
            <a:r>
              <a:rPr lang="en-US" b="0" i="0">
                <a:solidFill>
                  <a:srgbClr val="191919"/>
                </a:solidFill>
                <a:latin typeface="Arial"/>
                <a:ea typeface="Arial"/>
                <a:cs typeface="Arial"/>
                <a:sym typeface="Arial"/>
              </a:rPr>
              <a:t>Chatbots – Could be, A chatbot is a computer program that simulates human conversation with an end user. Not all chatbots are equipped with artificial intelligence (AI), but modern chatbots increasingly use conversational AI techniques such as natural language processing (NLP) to understand user questions and automate responses to them.</a:t>
            </a:r>
            <a:endParaRPr/>
          </a:p>
          <a:p>
            <a:pPr marL="0" lvl="0" indent="0" algn="l" rtl="0">
              <a:spcBef>
                <a:spcPts val="0"/>
              </a:spcBef>
              <a:spcAft>
                <a:spcPts val="0"/>
              </a:spcAft>
              <a:buNone/>
            </a:pPr>
            <a:endParaRPr b="0" i="0">
              <a:solidFill>
                <a:srgbClr val="191919"/>
              </a:solidFill>
              <a:latin typeface="Arial"/>
              <a:ea typeface="Arial"/>
              <a:cs typeface="Arial"/>
              <a:sym typeface="Arial"/>
            </a:endParaRPr>
          </a:p>
          <a:p>
            <a:pPr marL="0" marR="0" lvl="0" indent="0" algn="l" rtl="0">
              <a:lnSpc>
                <a:spcPct val="100000"/>
              </a:lnSpc>
              <a:spcBef>
                <a:spcPts val="0"/>
              </a:spcBef>
              <a:spcAft>
                <a:spcPts val="0"/>
              </a:spcAft>
              <a:buClr>
                <a:srgbClr val="191919"/>
              </a:buClr>
              <a:buSzPts val="1200"/>
              <a:buFont typeface="Arial"/>
              <a:buNone/>
            </a:pPr>
            <a:r>
              <a:rPr lang="en-US" b="0" i="0">
                <a:solidFill>
                  <a:srgbClr val="191919"/>
                </a:solidFill>
                <a:latin typeface="Arial"/>
                <a:ea typeface="Arial"/>
                <a:cs typeface="Arial"/>
                <a:sym typeface="Arial"/>
              </a:rPr>
              <a:t>IOT – Could be but most Internet of Things items are ordinary things outfitted with sensors and connected to the Internet.</a:t>
            </a:r>
            <a:endParaRPr/>
          </a:p>
          <a:p>
            <a:pPr marL="0" lvl="0" indent="0" algn="l" rtl="0">
              <a:spcBef>
                <a:spcPts val="0"/>
              </a:spcBef>
              <a:spcAft>
                <a:spcPts val="0"/>
              </a:spcAft>
              <a:buNone/>
            </a:pPr>
            <a:endParaRPr b="0" i="0">
              <a:solidFill>
                <a:srgbClr val="191919"/>
              </a:solidFill>
              <a:latin typeface="Arial"/>
              <a:ea typeface="Arial"/>
              <a:cs typeface="Arial"/>
              <a:sym typeface="Arial"/>
            </a:endParaRPr>
          </a:p>
          <a:p>
            <a:pPr marL="0" lvl="0" indent="0" algn="l" rtl="0">
              <a:spcBef>
                <a:spcPts val="0"/>
              </a:spcBef>
              <a:spcAft>
                <a:spcPts val="0"/>
              </a:spcAft>
              <a:buNone/>
            </a:pPr>
            <a:endParaRPr/>
          </a:p>
        </p:txBody>
      </p:sp>
      <p:sp>
        <p:nvSpPr>
          <p:cNvPr id="363" name="Google Shape;363;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Notes: Learning unit 1 </a:t>
            </a:r>
            <a:r>
              <a:rPr lang="en-US" sz="1200">
                <a:solidFill>
                  <a:schemeClr val="lt1"/>
                </a:solidFill>
                <a:latin typeface="Calibri"/>
                <a:ea typeface="Calibri"/>
                <a:cs typeface="Calibri"/>
                <a:sym typeface="Calibri"/>
              </a:rPr>
              <a:t>AI Applications Strengths and Limitations</a:t>
            </a:r>
            <a:endParaRPr sz="1200">
              <a:solidFill>
                <a:schemeClr val="lt1"/>
              </a:solidFill>
              <a:latin typeface="Calibri"/>
              <a:ea typeface="Calibri"/>
              <a:cs typeface="Calibri"/>
              <a:sym typeface="Calibri"/>
            </a:endParaRPr>
          </a:p>
        </p:txBody>
      </p:sp>
      <p:sp>
        <p:nvSpPr>
          <p:cNvPr id="412" name="Google Shape;41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Notes: Objectives of Learning Unit 1: Artificial Intelligence: Applications, Strengths, and Limitations</a:t>
            </a:r>
            <a:endParaRPr sz="1800">
              <a:latin typeface="Times New Roman"/>
              <a:ea typeface="Times New Roman"/>
              <a:cs typeface="Times New Roman"/>
              <a:sym typeface="Times New Roman"/>
            </a:endParaRPr>
          </a:p>
        </p:txBody>
      </p:sp>
      <p:sp>
        <p:nvSpPr>
          <p:cNvPr id="421" name="Google Shape;421;p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 Copyright IBM Corporation 2015</a:t>
            </a:r>
            <a:endParaRPr/>
          </a:p>
        </p:txBody>
      </p:sp>
      <p:sp>
        <p:nvSpPr>
          <p:cNvPr id="422" name="Google Shape;42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a:latin typeface="Times New Roman"/>
                <a:ea typeface="Times New Roman"/>
                <a:cs typeface="Times New Roman"/>
                <a:sym typeface="Times New Roman"/>
              </a:rPr>
              <a:t>Notes: Learning Unit: 1 AI Applications Strengths and Limitations  sub- Introduction to Artificial Intelligence</a:t>
            </a:r>
            <a:endParaRPr sz="1800">
              <a:latin typeface="Times New Roman"/>
              <a:ea typeface="Times New Roman"/>
              <a:cs typeface="Times New Roman"/>
              <a:sym typeface="Times New Roman"/>
            </a:endParaRPr>
          </a:p>
        </p:txBody>
      </p:sp>
      <p:sp>
        <p:nvSpPr>
          <p:cNvPr id="442" name="Google Shape;44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Artificial Intelligence (AI) refers to the development of computer systems that can perform tasks that typically require human intelligence.</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AI is used in various applications such as virtual assistants like Siri and Alexa, and self-driving cars that can navigate roads autonomously.</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AI is increasingly important in fields such as healthcare, finance, and transportation due to its ability to automate tasks, analyze large amounts of data, and make decisions.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55" name="Google Shape;455;p1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500"/>
              <a:buFont typeface="Arial"/>
              <a:buNone/>
            </a:pPr>
            <a:r>
              <a:rPr lang="en-US" sz="500" b="0" i="0" u="none" strike="noStrike" cap="none">
                <a:solidFill>
                  <a:srgbClr val="000000"/>
                </a:solidFill>
                <a:latin typeface="Arial"/>
                <a:ea typeface="Arial"/>
                <a:cs typeface="Arial"/>
                <a:sym typeface="Arial"/>
              </a:rPr>
              <a:t>© Copyright IBM Corporation 2015</a:t>
            </a:r>
            <a:endParaRPr/>
          </a:p>
        </p:txBody>
      </p:sp>
      <p:sp>
        <p:nvSpPr>
          <p:cNvPr id="456" name="Google Shape;45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600"/>
              <a:buFont typeface="Arial"/>
              <a:buNone/>
            </a:pPr>
            <a:fld id="{00000000-1234-1234-1234-123412341234}" type="slidenum">
              <a:rPr lang="en-US" sz="600" b="0" i="0" u="none" strike="noStrike" cap="none">
                <a:solidFill>
                  <a:srgbClr val="000000"/>
                </a:solidFill>
                <a:latin typeface="Arial"/>
                <a:ea typeface="Arial"/>
                <a:cs typeface="Arial"/>
                <a:sym typeface="Arial"/>
              </a:rPr>
              <a:t>8</a:t>
            </a:fld>
            <a:endParaRPr sz="6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None/>
            </a:pPr>
            <a:r>
              <a:rPr lang="en-US" sz="1800">
                <a:solidFill>
                  <a:srgbClr val="1F1F1F"/>
                </a:solidFill>
                <a:latin typeface="Oswald"/>
                <a:ea typeface="Oswald"/>
                <a:cs typeface="Oswald"/>
                <a:sym typeface="Oswald"/>
              </a:rPr>
              <a:t>Think of AI as giving machines "smarts" like humans. These machines can then do things like:</a:t>
            </a:r>
            <a:endParaRPr sz="1800">
              <a:solidFill>
                <a:srgbClr val="262626"/>
              </a:solidFill>
              <a:latin typeface="Oswald"/>
              <a:ea typeface="Oswald"/>
              <a:cs typeface="Oswald"/>
              <a:sym typeface="Oswald"/>
            </a:endParaRPr>
          </a:p>
          <a:p>
            <a:pPr marL="342900" lvl="0" indent="-342900" algn="l" rtl="0">
              <a:lnSpc>
                <a:spcPct val="107000"/>
              </a:lnSpc>
              <a:spcBef>
                <a:spcPts val="150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Understand what you say:</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Like Siri or Alexa,</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they can talk and even answer your questions.</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Learn from experience:</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Imagine a self-driving car getting better at navigating with each drive.</a:t>
            </a:r>
            <a:endParaRPr sz="1800">
              <a:solidFill>
                <a:srgbClr val="262626"/>
              </a:solidFill>
              <a:latin typeface="Oswald"/>
              <a:ea typeface="Oswald"/>
              <a:cs typeface="Oswald"/>
              <a:sym typeface="Oswald"/>
            </a:endParaRPr>
          </a:p>
          <a:p>
            <a:pPr marL="342900" lvl="0" indent="-342900" algn="l" rtl="0">
              <a:lnSpc>
                <a:spcPct val="107000"/>
              </a:lnSpc>
              <a:spcBef>
                <a:spcPts val="0"/>
              </a:spcBef>
              <a:spcAft>
                <a:spcPts val="0"/>
              </a:spcAft>
              <a:buClr>
                <a:srgbClr val="262626"/>
              </a:buClr>
              <a:buSzPts val="1000"/>
              <a:buFont typeface="Noto Sans Symbols"/>
              <a:buChar char="∙"/>
            </a:pPr>
            <a:r>
              <a:rPr lang="en-US" sz="1800" b="1">
                <a:solidFill>
                  <a:srgbClr val="262626"/>
                </a:solidFill>
                <a:latin typeface="Oswald"/>
                <a:ea typeface="Oswald"/>
                <a:cs typeface="Oswald"/>
                <a:sym typeface="Oswald"/>
              </a:rPr>
              <a:t>Solve problems:</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AI can analyze data and suggest solutions,</a:t>
            </a:r>
            <a:r>
              <a:rPr lang="en-US" sz="1800">
                <a:solidFill>
                  <a:srgbClr val="262626"/>
                </a:solidFill>
                <a:latin typeface="Calibri"/>
                <a:ea typeface="Calibri"/>
                <a:cs typeface="Calibri"/>
                <a:sym typeface="Calibri"/>
              </a:rPr>
              <a:t> </a:t>
            </a:r>
            <a:r>
              <a:rPr lang="en-US" sz="1800">
                <a:solidFill>
                  <a:srgbClr val="262626"/>
                </a:solidFill>
                <a:latin typeface="Oswald"/>
                <a:ea typeface="Oswald"/>
                <a:cs typeface="Oswald"/>
                <a:sym typeface="Oswald"/>
              </a:rPr>
              <a:t>like doctors using AI to diagnose diseases.</a:t>
            </a:r>
            <a:endParaRPr sz="1800">
              <a:solidFill>
                <a:srgbClr val="262626"/>
              </a:solidFill>
              <a:latin typeface="Oswald"/>
              <a:ea typeface="Oswald"/>
              <a:cs typeface="Oswald"/>
              <a:sym typeface="Oswald"/>
            </a:endParaRPr>
          </a:p>
          <a:p>
            <a:pPr marL="0" lvl="0" indent="0" algn="l" rtl="0">
              <a:spcBef>
                <a:spcPts val="1500"/>
              </a:spcBef>
              <a:spcAft>
                <a:spcPts val="0"/>
              </a:spcAft>
              <a:buNone/>
            </a:pPr>
            <a:endParaRPr/>
          </a:p>
        </p:txBody>
      </p:sp>
      <p:sp>
        <p:nvSpPr>
          <p:cNvPr id="465" name="Google Shape;46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111"/>
          <p:cNvSpPr txBox="1"/>
          <p:nvPr/>
        </p:nvSpPr>
        <p:spPr>
          <a:xfrm>
            <a:off x="11639745" y="6697696"/>
            <a:ext cx="357909" cy="9509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618" b="0" i="0" u="none" strike="noStrike" cap="none">
                <a:solidFill>
                  <a:srgbClr val="808080"/>
                </a:solidFill>
                <a:latin typeface="Arial"/>
                <a:ea typeface="Arial"/>
                <a:cs typeface="Arial"/>
                <a:sym typeface="Arial"/>
              </a:rPr>
              <a:t>9.1</a:t>
            </a:r>
            <a:endParaRPr/>
          </a:p>
        </p:txBody>
      </p:sp>
      <p:pic>
        <p:nvPicPr>
          <p:cNvPr id="18" name="Google Shape;18;p111" descr="R120_G137_B251-200"/>
          <p:cNvPicPr preferRelativeResize="0"/>
          <p:nvPr/>
        </p:nvPicPr>
        <p:blipFill rotWithShape="1">
          <a:blip r:embed="rId2">
            <a:alphaModFix/>
          </a:blip>
          <a:srcRect/>
          <a:stretch/>
        </p:blipFill>
        <p:spPr>
          <a:xfrm>
            <a:off x="417561" y="696938"/>
            <a:ext cx="1073299" cy="446063"/>
          </a:xfrm>
          <a:prstGeom prst="rect">
            <a:avLst/>
          </a:prstGeom>
          <a:noFill/>
          <a:ln>
            <a:noFill/>
          </a:ln>
        </p:spPr>
      </p:pic>
      <p:cxnSp>
        <p:nvCxnSpPr>
          <p:cNvPr id="19" name="Google Shape;19;p111"/>
          <p:cNvCxnSpPr/>
          <p:nvPr/>
        </p:nvCxnSpPr>
        <p:spPr>
          <a:xfrm>
            <a:off x="415637" y="1210235"/>
            <a:ext cx="11168303" cy="0"/>
          </a:xfrm>
          <a:prstGeom prst="straightConnector1">
            <a:avLst/>
          </a:prstGeom>
          <a:noFill/>
          <a:ln w="9525" cap="flat" cmpd="sng">
            <a:solidFill>
              <a:srgbClr val="000000"/>
            </a:solidFill>
            <a:prstDash val="solid"/>
            <a:round/>
            <a:headEnd type="none" w="med" len="med"/>
            <a:tailEnd type="none" w="med" len="med"/>
          </a:ln>
        </p:spPr>
      </p:cxnSp>
      <p:pic>
        <p:nvPicPr>
          <p:cNvPr id="20" name="Google Shape;20;p111"/>
          <p:cNvPicPr preferRelativeResize="0"/>
          <p:nvPr/>
        </p:nvPicPr>
        <p:blipFill rotWithShape="1">
          <a:blip r:embed="rId3">
            <a:alphaModFix/>
          </a:blip>
          <a:srcRect/>
          <a:stretch/>
        </p:blipFill>
        <p:spPr>
          <a:xfrm>
            <a:off x="0" y="0"/>
            <a:ext cx="12217668" cy="6858000"/>
          </a:xfrm>
          <a:prstGeom prst="rect">
            <a:avLst/>
          </a:prstGeom>
          <a:noFill/>
          <a:ln>
            <a:noFill/>
          </a:ln>
        </p:spPr>
      </p:pic>
      <p:pic>
        <p:nvPicPr>
          <p:cNvPr id="21" name="Google Shape;21;p111"/>
          <p:cNvPicPr preferRelativeResize="0"/>
          <p:nvPr/>
        </p:nvPicPr>
        <p:blipFill rotWithShape="1">
          <a:blip r:embed="rId4">
            <a:alphaModFix/>
          </a:blip>
          <a:srcRect/>
          <a:stretch/>
        </p:blipFill>
        <p:spPr>
          <a:xfrm>
            <a:off x="9654042" y="151279"/>
            <a:ext cx="2353232" cy="991721"/>
          </a:xfrm>
          <a:prstGeom prst="rect">
            <a:avLst/>
          </a:prstGeom>
          <a:solidFill>
            <a:schemeClr val="lt1"/>
          </a:solidFill>
          <a:ln>
            <a:noFill/>
          </a:ln>
        </p:spPr>
      </p:pic>
      <p:sp>
        <p:nvSpPr>
          <p:cNvPr id="22" name="Google Shape;22;p1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1"/>
          <p:cNvSpPr/>
          <p:nvPr/>
        </p:nvSpPr>
        <p:spPr>
          <a:xfrm>
            <a:off x="0" y="0"/>
            <a:ext cx="12192000" cy="6858000"/>
          </a:xfrm>
          <a:prstGeom prst="rect">
            <a:avLst/>
          </a:prstGeom>
          <a:solidFill>
            <a:schemeClr val="lt1">
              <a:alpha val="84705"/>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1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27"/>
          <p:cNvSpPr>
            <a:spLocks noGrp="1"/>
          </p:cNvSpPr>
          <p:nvPr>
            <p:ph type="pic" idx="2"/>
          </p:nvPr>
        </p:nvSpPr>
        <p:spPr>
          <a:xfrm>
            <a:off x="5183188" y="987425"/>
            <a:ext cx="6172200" cy="4873625"/>
          </a:xfrm>
          <a:prstGeom prst="rect">
            <a:avLst/>
          </a:prstGeom>
          <a:noFill/>
          <a:ln>
            <a:noFill/>
          </a:ln>
        </p:spPr>
      </p:sp>
      <p:sp>
        <p:nvSpPr>
          <p:cNvPr id="85" name="Google Shape;85;p1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6" name="Google Shape;86;p1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9" name="Google Shape;89;p12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1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28"/>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1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1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129"/>
          <p:cNvSpPr txBox="1"/>
          <p:nvPr/>
        </p:nvSpPr>
        <p:spPr>
          <a:xfrm>
            <a:off x="0" y="6670877"/>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
        <p:nvSpPr>
          <p:cNvPr id="111" name="Google Shape;111;p1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4"/>
        <p:cNvGrpSpPr/>
        <p:nvPr/>
      </p:nvGrpSpPr>
      <p:grpSpPr>
        <a:xfrm>
          <a:off x="0" y="0"/>
          <a:ext cx="0" cy="0"/>
          <a:chOff x="0" y="0"/>
          <a:chExt cx="0" cy="0"/>
        </a:xfrm>
      </p:grpSpPr>
      <p:sp>
        <p:nvSpPr>
          <p:cNvPr id="115" name="Google Shape;115;p13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3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7" name="Google Shape;117;p1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0"/>
        <p:cNvGrpSpPr/>
        <p:nvPr/>
      </p:nvGrpSpPr>
      <p:grpSpPr>
        <a:xfrm>
          <a:off x="0" y="0"/>
          <a:ext cx="0" cy="0"/>
          <a:chOff x="0" y="0"/>
          <a:chExt cx="0" cy="0"/>
        </a:xfrm>
      </p:grpSpPr>
      <p:sp>
        <p:nvSpPr>
          <p:cNvPr id="121" name="Google Shape;121;p1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6"/>
        <p:cNvGrpSpPr/>
        <p:nvPr/>
      </p:nvGrpSpPr>
      <p:grpSpPr>
        <a:xfrm>
          <a:off x="0" y="0"/>
          <a:ext cx="0" cy="0"/>
          <a:chOff x="0" y="0"/>
          <a:chExt cx="0" cy="0"/>
        </a:xfrm>
      </p:grpSpPr>
      <p:sp>
        <p:nvSpPr>
          <p:cNvPr id="127" name="Google Shape;127;p14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4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9" name="Google Shape;129;p1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1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2"/>
        <p:cNvGrpSpPr/>
        <p:nvPr/>
      </p:nvGrpSpPr>
      <p:grpSpPr>
        <a:xfrm>
          <a:off x="0" y="0"/>
          <a:ext cx="0" cy="0"/>
          <a:chOff x="0" y="0"/>
          <a:chExt cx="0" cy="0"/>
        </a:xfrm>
      </p:grpSpPr>
      <p:sp>
        <p:nvSpPr>
          <p:cNvPr id="133" name="Google Shape;133;p1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14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4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1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9"/>
        <p:cNvGrpSpPr/>
        <p:nvPr/>
      </p:nvGrpSpPr>
      <p:grpSpPr>
        <a:xfrm>
          <a:off x="0" y="0"/>
          <a:ext cx="0" cy="0"/>
          <a:chOff x="0" y="0"/>
          <a:chExt cx="0" cy="0"/>
        </a:xfrm>
      </p:grpSpPr>
      <p:sp>
        <p:nvSpPr>
          <p:cNvPr id="140" name="Google Shape;140;p14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14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2" name="Google Shape;142;p14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3" name="Google Shape;143;p14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4" name="Google Shape;144;p14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1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8"/>
        <p:cNvGrpSpPr/>
        <p:nvPr/>
      </p:nvGrpSpPr>
      <p:grpSpPr>
        <a:xfrm>
          <a:off x="0" y="0"/>
          <a:ext cx="0" cy="0"/>
          <a:chOff x="0" y="0"/>
          <a:chExt cx="0" cy="0"/>
        </a:xfrm>
      </p:grpSpPr>
      <p:sp>
        <p:nvSpPr>
          <p:cNvPr id="149" name="Google Shape;149;p1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1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1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1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0" name="Google Shape;30;p11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3"/>
        <p:cNvGrpSpPr/>
        <p:nvPr/>
      </p:nvGrpSpPr>
      <p:grpSpPr>
        <a:xfrm>
          <a:off x="0" y="0"/>
          <a:ext cx="0" cy="0"/>
          <a:chOff x="0" y="0"/>
          <a:chExt cx="0" cy="0"/>
        </a:xfrm>
      </p:grpSpPr>
      <p:sp>
        <p:nvSpPr>
          <p:cNvPr id="154" name="Google Shape;154;p14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14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6" name="Google Shape;156;p14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7" name="Google Shape;157;p1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8" name="Google Shape;158;p1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1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0"/>
        <p:cNvGrpSpPr/>
        <p:nvPr/>
      </p:nvGrpSpPr>
      <p:grpSpPr>
        <a:xfrm>
          <a:off x="0" y="0"/>
          <a:ext cx="0" cy="0"/>
          <a:chOff x="0" y="0"/>
          <a:chExt cx="0" cy="0"/>
        </a:xfrm>
      </p:grpSpPr>
      <p:sp>
        <p:nvSpPr>
          <p:cNvPr id="161" name="Google Shape;161;p14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146"/>
          <p:cNvSpPr>
            <a:spLocks noGrp="1"/>
          </p:cNvSpPr>
          <p:nvPr>
            <p:ph type="pic" idx="2"/>
          </p:nvPr>
        </p:nvSpPr>
        <p:spPr>
          <a:xfrm>
            <a:off x="5183188" y="987425"/>
            <a:ext cx="6172200" cy="4873625"/>
          </a:xfrm>
          <a:prstGeom prst="rect">
            <a:avLst/>
          </a:prstGeom>
          <a:noFill/>
          <a:ln>
            <a:noFill/>
          </a:ln>
        </p:spPr>
      </p:sp>
      <p:sp>
        <p:nvSpPr>
          <p:cNvPr id="163" name="Google Shape;163;p14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4" name="Google Shape;164;p1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1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7"/>
        <p:cNvGrpSpPr/>
        <p:nvPr/>
      </p:nvGrpSpPr>
      <p:grpSpPr>
        <a:xfrm>
          <a:off x="0" y="0"/>
          <a:ext cx="0" cy="0"/>
          <a:chOff x="0" y="0"/>
          <a:chExt cx="0" cy="0"/>
        </a:xfrm>
      </p:grpSpPr>
      <p:sp>
        <p:nvSpPr>
          <p:cNvPr id="168" name="Google Shape;168;p1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14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1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1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3"/>
        <p:cNvGrpSpPr/>
        <p:nvPr/>
      </p:nvGrpSpPr>
      <p:grpSpPr>
        <a:xfrm>
          <a:off x="0" y="0"/>
          <a:ext cx="0" cy="0"/>
          <a:chOff x="0" y="0"/>
          <a:chExt cx="0" cy="0"/>
        </a:xfrm>
      </p:grpSpPr>
      <p:sp>
        <p:nvSpPr>
          <p:cNvPr id="174" name="Google Shape;174;p14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5" name="Google Shape;175;p14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6" name="Google Shape;176;p1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1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79"/>
        <p:cNvGrpSpPr/>
        <p:nvPr/>
      </p:nvGrpSpPr>
      <p:grpSpPr>
        <a:xfrm>
          <a:off x="0" y="0"/>
          <a:ext cx="0" cy="0"/>
          <a:chOff x="0" y="0"/>
          <a:chExt cx="0" cy="0"/>
        </a:xfrm>
      </p:grpSpPr>
      <p:sp>
        <p:nvSpPr>
          <p:cNvPr id="180" name="Google Shape;180;p149"/>
          <p:cNvSpPr txBox="1"/>
          <p:nvPr/>
        </p:nvSpPr>
        <p:spPr>
          <a:xfrm>
            <a:off x="11639745" y="6697696"/>
            <a:ext cx="357909" cy="9509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618">
                <a:solidFill>
                  <a:srgbClr val="808080"/>
                </a:solidFill>
                <a:latin typeface="Arial"/>
                <a:ea typeface="Arial"/>
                <a:cs typeface="Arial"/>
                <a:sym typeface="Arial"/>
              </a:rPr>
              <a:t>9.1</a:t>
            </a:r>
            <a:endParaRPr/>
          </a:p>
        </p:txBody>
      </p:sp>
      <p:sp>
        <p:nvSpPr>
          <p:cNvPr id="181" name="Google Shape;181;p149"/>
          <p:cNvSpPr txBox="1"/>
          <p:nvPr/>
        </p:nvSpPr>
        <p:spPr>
          <a:xfrm>
            <a:off x="504790" y="1252868"/>
            <a:ext cx="4348788" cy="457268"/>
          </a:xfrm>
          <a:prstGeom prst="rect">
            <a:avLst/>
          </a:prstGeom>
          <a:noFill/>
          <a:ln>
            <a:noFill/>
          </a:ln>
        </p:spPr>
        <p:txBody>
          <a:bodyPr spcFirstLastPara="1" wrap="square" lIns="89800" tIns="44900" rIns="89800" bIns="44900" anchor="t" anchorCtr="0">
            <a:spAutoFit/>
          </a:bodyPr>
          <a:lstStyle/>
          <a:p>
            <a:pPr marL="0" marR="0" lvl="0" indent="0" algn="l" rtl="0">
              <a:spcBef>
                <a:spcPts val="0"/>
              </a:spcBef>
              <a:spcAft>
                <a:spcPts val="0"/>
              </a:spcAft>
              <a:buNone/>
            </a:pPr>
            <a:r>
              <a:rPr lang="en-US" sz="2382">
                <a:solidFill>
                  <a:schemeClr val="dk1"/>
                </a:solidFill>
                <a:latin typeface="Arial"/>
                <a:ea typeface="Arial"/>
                <a:cs typeface="Arial"/>
                <a:sym typeface="Arial"/>
              </a:rPr>
              <a:t>Welcome to: </a:t>
            </a:r>
            <a:endParaRPr/>
          </a:p>
        </p:txBody>
      </p:sp>
      <p:pic>
        <p:nvPicPr>
          <p:cNvPr id="182" name="Google Shape;182;p149" descr="R120_G137_B251-200"/>
          <p:cNvPicPr preferRelativeResize="0"/>
          <p:nvPr/>
        </p:nvPicPr>
        <p:blipFill rotWithShape="1">
          <a:blip r:embed="rId2">
            <a:alphaModFix/>
          </a:blip>
          <a:srcRect/>
          <a:stretch/>
        </p:blipFill>
        <p:spPr>
          <a:xfrm>
            <a:off x="417561" y="696938"/>
            <a:ext cx="1073299" cy="446063"/>
          </a:xfrm>
          <a:prstGeom prst="rect">
            <a:avLst/>
          </a:prstGeom>
          <a:noFill/>
          <a:ln>
            <a:noFill/>
          </a:ln>
        </p:spPr>
      </p:pic>
      <p:cxnSp>
        <p:nvCxnSpPr>
          <p:cNvPr id="183" name="Google Shape;183;p149"/>
          <p:cNvCxnSpPr/>
          <p:nvPr/>
        </p:nvCxnSpPr>
        <p:spPr>
          <a:xfrm>
            <a:off x="415637" y="1210235"/>
            <a:ext cx="11168303" cy="0"/>
          </a:xfrm>
          <a:prstGeom prst="straightConnector1">
            <a:avLst/>
          </a:prstGeom>
          <a:noFill/>
          <a:ln w="9525" cap="flat" cmpd="sng">
            <a:solidFill>
              <a:srgbClr val="000000"/>
            </a:solidFill>
            <a:prstDash val="solid"/>
            <a:round/>
            <a:headEnd type="none" w="med" len="med"/>
            <a:tailEnd type="none" w="med" len="med"/>
          </a:ln>
        </p:spPr>
      </p:cxnSp>
      <p:pic>
        <p:nvPicPr>
          <p:cNvPr id="184" name="Google Shape;184;p149"/>
          <p:cNvPicPr preferRelativeResize="0"/>
          <p:nvPr/>
        </p:nvPicPr>
        <p:blipFill rotWithShape="1">
          <a:blip r:embed="rId3">
            <a:alphaModFix/>
          </a:blip>
          <a:srcRect/>
          <a:stretch/>
        </p:blipFill>
        <p:spPr>
          <a:xfrm>
            <a:off x="695400" y="3028213"/>
            <a:ext cx="10888540" cy="3859976"/>
          </a:xfrm>
          <a:prstGeom prst="rect">
            <a:avLst/>
          </a:prstGeom>
          <a:noFill/>
          <a:ln>
            <a:noFill/>
          </a:ln>
        </p:spPr>
      </p:pic>
      <p:pic>
        <p:nvPicPr>
          <p:cNvPr id="185" name="Google Shape;185;p149"/>
          <p:cNvPicPr preferRelativeResize="0"/>
          <p:nvPr/>
        </p:nvPicPr>
        <p:blipFill rotWithShape="1">
          <a:blip r:embed="rId4">
            <a:alphaModFix/>
          </a:blip>
          <a:srcRect/>
          <a:stretch/>
        </p:blipFill>
        <p:spPr>
          <a:xfrm>
            <a:off x="9654042" y="151279"/>
            <a:ext cx="2353232" cy="991721"/>
          </a:xfrm>
          <a:prstGeom prst="rect">
            <a:avLst/>
          </a:prstGeom>
          <a:solidFill>
            <a:schemeClr val="lt1"/>
          </a:solidFill>
          <a:ln>
            <a:noFill/>
          </a:ln>
        </p:spPr>
      </p:pic>
      <p:sp>
        <p:nvSpPr>
          <p:cNvPr id="186" name="Google Shape;186;p149"/>
          <p:cNvSpPr txBox="1">
            <a:spLocks noGrp="1"/>
          </p:cNvSpPr>
          <p:nvPr>
            <p:ph type="title"/>
          </p:nvPr>
        </p:nvSpPr>
        <p:spPr>
          <a:xfrm>
            <a:off x="504791" y="1599651"/>
            <a:ext cx="11795606" cy="87686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176"/>
              <a:buFont typeface="Calibri"/>
              <a:buNone/>
              <a:defRPr sz="317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1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5"/>
        <p:cNvGrpSpPr/>
        <p:nvPr/>
      </p:nvGrpSpPr>
      <p:grpSpPr>
        <a:xfrm>
          <a:off x="0" y="0"/>
          <a:ext cx="0" cy="0"/>
          <a:chOff x="0" y="0"/>
          <a:chExt cx="0" cy="0"/>
        </a:xfrm>
      </p:grpSpPr>
      <p:sp>
        <p:nvSpPr>
          <p:cNvPr id="196" name="Google Shape;196;p1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1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8" name="Google Shape;198;p1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1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1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1" name="Google Shape;201;p116"/>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 Copyright IBM Corporation 2024</a:t>
            </a:r>
            <a:endParaRPr sz="1200">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9"/>
        <p:cNvGrpSpPr/>
        <p:nvPr/>
      </p:nvGrpSpPr>
      <p:grpSpPr>
        <a:xfrm>
          <a:off x="0" y="0"/>
          <a:ext cx="0" cy="0"/>
          <a:chOff x="0" y="0"/>
          <a:chExt cx="0" cy="0"/>
        </a:xfrm>
      </p:grpSpPr>
      <p:sp>
        <p:nvSpPr>
          <p:cNvPr id="210" name="Google Shape;210;p118"/>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118"/>
          <p:cNvSpPr txBox="1">
            <a:spLocks noGrp="1"/>
          </p:cNvSpPr>
          <p:nvPr>
            <p:ph type="body" idx="1"/>
          </p:nvPr>
        </p:nvSpPr>
        <p:spPr>
          <a:xfrm>
            <a:off x="217442" y="1075768"/>
            <a:ext cx="5805439" cy="5577728"/>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12" name="Google Shape;212;p118"/>
          <p:cNvSpPr txBox="1">
            <a:spLocks noGrp="1"/>
          </p:cNvSpPr>
          <p:nvPr>
            <p:ph type="body" idx="2"/>
          </p:nvPr>
        </p:nvSpPr>
        <p:spPr>
          <a:xfrm>
            <a:off x="6207608" y="1075768"/>
            <a:ext cx="5807364" cy="5577728"/>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13" name="Google Shape;213;p118"/>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14" name="Google Shape;214;p118"/>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15" name="Google Shape;215;p118"/>
          <p:cNvCxnSpPr/>
          <p:nvPr/>
        </p:nvCxnSpPr>
        <p:spPr>
          <a:xfrm>
            <a:off x="217442" y="1003529"/>
            <a:ext cx="11751346"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6"/>
        <p:cNvGrpSpPr/>
        <p:nvPr/>
      </p:nvGrpSpPr>
      <p:grpSpPr>
        <a:xfrm>
          <a:off x="0" y="0"/>
          <a:ext cx="0" cy="0"/>
          <a:chOff x="0" y="0"/>
          <a:chExt cx="0" cy="0"/>
        </a:xfrm>
      </p:grpSpPr>
      <p:sp>
        <p:nvSpPr>
          <p:cNvPr id="217" name="Google Shape;217;p119"/>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8" name="Google Shape;218;p119"/>
          <p:cNvSpPr txBox="1">
            <a:spLocks noGrp="1"/>
          </p:cNvSpPr>
          <p:nvPr>
            <p:ph type="body" idx="1"/>
          </p:nvPr>
        </p:nvSpPr>
        <p:spPr>
          <a:xfrm>
            <a:off x="217440" y="1075768"/>
            <a:ext cx="11797530" cy="5577728"/>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19" name="Google Shape;219;p119"/>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20" name="Google Shape;220;p119"/>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221" name="Google Shape;221;p119"/>
          <p:cNvCxnSpPr/>
          <p:nvPr/>
        </p:nvCxnSpPr>
        <p:spPr>
          <a:xfrm>
            <a:off x="60035" y="951078"/>
            <a:ext cx="11954935"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2"/>
        <p:cNvGrpSpPr/>
        <p:nvPr/>
      </p:nvGrpSpPr>
      <p:grpSpPr>
        <a:xfrm>
          <a:off x="0" y="0"/>
          <a:ext cx="0" cy="0"/>
          <a:chOff x="0" y="0"/>
          <a:chExt cx="0" cy="0"/>
        </a:xfrm>
      </p:grpSpPr>
      <p:sp>
        <p:nvSpPr>
          <p:cNvPr id="223" name="Google Shape;223;p130"/>
          <p:cNvSpPr txBox="1"/>
          <p:nvPr/>
        </p:nvSpPr>
        <p:spPr>
          <a:xfrm>
            <a:off x="11639745" y="6697696"/>
            <a:ext cx="357909" cy="9509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618">
                <a:solidFill>
                  <a:srgbClr val="808080"/>
                </a:solidFill>
                <a:latin typeface="Arial"/>
                <a:ea typeface="Arial"/>
                <a:cs typeface="Arial"/>
                <a:sym typeface="Arial"/>
              </a:rPr>
              <a:t>9.1</a:t>
            </a:r>
            <a:endParaRPr/>
          </a:p>
        </p:txBody>
      </p:sp>
      <p:sp>
        <p:nvSpPr>
          <p:cNvPr id="224" name="Google Shape;224;p130"/>
          <p:cNvSpPr txBox="1"/>
          <p:nvPr/>
        </p:nvSpPr>
        <p:spPr>
          <a:xfrm>
            <a:off x="504790" y="1252868"/>
            <a:ext cx="4348788" cy="457268"/>
          </a:xfrm>
          <a:prstGeom prst="rect">
            <a:avLst/>
          </a:prstGeom>
          <a:noFill/>
          <a:ln>
            <a:noFill/>
          </a:ln>
        </p:spPr>
        <p:txBody>
          <a:bodyPr spcFirstLastPara="1" wrap="square" lIns="89800" tIns="44900" rIns="89800" bIns="44900" anchor="t" anchorCtr="0">
            <a:spAutoFit/>
          </a:bodyPr>
          <a:lstStyle/>
          <a:p>
            <a:pPr marL="0" marR="0" lvl="0" indent="0" algn="l" rtl="0">
              <a:spcBef>
                <a:spcPts val="0"/>
              </a:spcBef>
              <a:spcAft>
                <a:spcPts val="0"/>
              </a:spcAft>
              <a:buNone/>
            </a:pPr>
            <a:r>
              <a:rPr lang="en-US" sz="2382">
                <a:solidFill>
                  <a:schemeClr val="dk1"/>
                </a:solidFill>
                <a:latin typeface="Arial"/>
                <a:ea typeface="Arial"/>
                <a:cs typeface="Arial"/>
                <a:sym typeface="Arial"/>
              </a:rPr>
              <a:t>Welcome to: </a:t>
            </a:r>
            <a:endParaRPr/>
          </a:p>
        </p:txBody>
      </p:sp>
      <p:pic>
        <p:nvPicPr>
          <p:cNvPr id="225" name="Google Shape;225;p130" descr="R120_G137_B251-200"/>
          <p:cNvPicPr preferRelativeResize="0"/>
          <p:nvPr/>
        </p:nvPicPr>
        <p:blipFill rotWithShape="1">
          <a:blip r:embed="rId2">
            <a:alphaModFix/>
          </a:blip>
          <a:srcRect/>
          <a:stretch/>
        </p:blipFill>
        <p:spPr>
          <a:xfrm>
            <a:off x="417561" y="696938"/>
            <a:ext cx="1073299" cy="446063"/>
          </a:xfrm>
          <a:prstGeom prst="rect">
            <a:avLst/>
          </a:prstGeom>
          <a:noFill/>
          <a:ln>
            <a:noFill/>
          </a:ln>
        </p:spPr>
      </p:pic>
      <p:cxnSp>
        <p:nvCxnSpPr>
          <p:cNvPr id="226" name="Google Shape;226;p130"/>
          <p:cNvCxnSpPr/>
          <p:nvPr/>
        </p:nvCxnSpPr>
        <p:spPr>
          <a:xfrm>
            <a:off x="415637" y="1210235"/>
            <a:ext cx="11168303" cy="0"/>
          </a:xfrm>
          <a:prstGeom prst="straightConnector1">
            <a:avLst/>
          </a:prstGeom>
          <a:noFill/>
          <a:ln w="9525" cap="flat" cmpd="sng">
            <a:solidFill>
              <a:srgbClr val="000000"/>
            </a:solidFill>
            <a:prstDash val="solid"/>
            <a:round/>
            <a:headEnd type="none" w="med" len="med"/>
            <a:tailEnd type="none" w="med" len="med"/>
          </a:ln>
        </p:spPr>
      </p:cxnSp>
      <p:pic>
        <p:nvPicPr>
          <p:cNvPr id="227" name="Google Shape;227;p130"/>
          <p:cNvPicPr preferRelativeResize="0"/>
          <p:nvPr/>
        </p:nvPicPr>
        <p:blipFill rotWithShape="1">
          <a:blip r:embed="rId3">
            <a:alphaModFix/>
          </a:blip>
          <a:srcRect/>
          <a:stretch/>
        </p:blipFill>
        <p:spPr>
          <a:xfrm>
            <a:off x="695400" y="3028213"/>
            <a:ext cx="10888540" cy="3859976"/>
          </a:xfrm>
          <a:prstGeom prst="rect">
            <a:avLst/>
          </a:prstGeom>
          <a:noFill/>
          <a:ln>
            <a:noFill/>
          </a:ln>
        </p:spPr>
      </p:pic>
      <p:pic>
        <p:nvPicPr>
          <p:cNvPr id="228" name="Google Shape;228;p130"/>
          <p:cNvPicPr preferRelativeResize="0"/>
          <p:nvPr/>
        </p:nvPicPr>
        <p:blipFill rotWithShape="1">
          <a:blip r:embed="rId4">
            <a:alphaModFix/>
          </a:blip>
          <a:srcRect/>
          <a:stretch/>
        </p:blipFill>
        <p:spPr>
          <a:xfrm>
            <a:off x="9654042" y="151279"/>
            <a:ext cx="2353232" cy="991721"/>
          </a:xfrm>
          <a:prstGeom prst="rect">
            <a:avLst/>
          </a:prstGeom>
          <a:solidFill>
            <a:schemeClr val="lt1"/>
          </a:solidFill>
          <a:ln>
            <a:noFill/>
          </a:ln>
        </p:spPr>
      </p:pic>
      <p:sp>
        <p:nvSpPr>
          <p:cNvPr id="229" name="Google Shape;229;p130"/>
          <p:cNvSpPr txBox="1">
            <a:spLocks noGrp="1"/>
          </p:cNvSpPr>
          <p:nvPr>
            <p:ph type="title"/>
          </p:nvPr>
        </p:nvSpPr>
        <p:spPr>
          <a:xfrm>
            <a:off x="504791" y="1599651"/>
            <a:ext cx="11795606"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sz="3176"/>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130"/>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1"/>
        <p:cNvGrpSpPr/>
        <p:nvPr/>
      </p:nvGrpSpPr>
      <p:grpSpPr>
        <a:xfrm>
          <a:off x="0" y="0"/>
          <a:ext cx="0" cy="0"/>
          <a:chOff x="0" y="0"/>
          <a:chExt cx="0" cy="0"/>
        </a:xfrm>
      </p:grpSpPr>
      <p:sp>
        <p:nvSpPr>
          <p:cNvPr id="232" name="Google Shape;232;p131"/>
          <p:cNvSpPr txBox="1">
            <a:spLocks noGrp="1"/>
          </p:cNvSpPr>
          <p:nvPr>
            <p:ph type="title"/>
          </p:nvPr>
        </p:nvSpPr>
        <p:spPr>
          <a:xfrm>
            <a:off x="831273" y="1710298"/>
            <a:ext cx="10515986" cy="2851897"/>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sz="5294"/>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131"/>
          <p:cNvSpPr txBox="1">
            <a:spLocks noGrp="1"/>
          </p:cNvSpPr>
          <p:nvPr>
            <p:ph type="body" idx="1"/>
          </p:nvPr>
        </p:nvSpPr>
        <p:spPr>
          <a:xfrm>
            <a:off x="831273" y="4588812"/>
            <a:ext cx="10515986" cy="1500188"/>
          </a:xfrm>
          <a:prstGeom prst="rect">
            <a:avLst/>
          </a:prstGeom>
          <a:noFill/>
          <a:ln>
            <a:noFill/>
          </a:ln>
        </p:spPr>
        <p:txBody>
          <a:bodyPr spcFirstLastPara="1" wrap="square" lIns="59650" tIns="29825" rIns="0" bIns="0" anchor="t" anchorCtr="0">
            <a:noAutofit/>
          </a:bodyPr>
          <a:lstStyle>
            <a:lvl1pPr marL="457200" lvl="0" indent="-228600" algn="l">
              <a:spcBef>
                <a:spcPts val="0"/>
              </a:spcBef>
              <a:spcAft>
                <a:spcPts val="0"/>
              </a:spcAft>
              <a:buSzPts val="2118"/>
              <a:buFont typeface="Arial"/>
              <a:buNone/>
              <a:defRPr sz="2118"/>
            </a:lvl1pPr>
            <a:lvl2pPr marL="914400" lvl="1" indent="-228600" algn="l">
              <a:spcBef>
                <a:spcPts val="530"/>
              </a:spcBef>
              <a:spcAft>
                <a:spcPts val="0"/>
              </a:spcAft>
              <a:buSzPts val="1765"/>
              <a:buNone/>
              <a:defRPr sz="1765"/>
            </a:lvl2pPr>
            <a:lvl3pPr marL="1371600" lvl="2" indent="-228600" algn="l">
              <a:spcBef>
                <a:spcPts val="441"/>
              </a:spcBef>
              <a:spcAft>
                <a:spcPts val="0"/>
              </a:spcAft>
              <a:buSzPts val="1588"/>
              <a:buFont typeface="Arial"/>
              <a:buNone/>
              <a:defRPr sz="1588"/>
            </a:lvl3pPr>
            <a:lvl4pPr marL="1828800" lvl="3" indent="-228600" algn="l">
              <a:spcBef>
                <a:spcPts val="397"/>
              </a:spcBef>
              <a:spcAft>
                <a:spcPts val="0"/>
              </a:spcAft>
              <a:buSzPts val="1412"/>
              <a:buNone/>
              <a:defRPr sz="1412"/>
            </a:lvl4pPr>
            <a:lvl5pPr marL="2286000" lvl="4" indent="-228600" algn="l">
              <a:spcBef>
                <a:spcPts val="353"/>
              </a:spcBef>
              <a:spcAft>
                <a:spcPts val="0"/>
              </a:spcAft>
              <a:buSzPts val="1412"/>
              <a:buNone/>
              <a:defRPr sz="1412"/>
            </a:lvl5pPr>
            <a:lvl6pPr marL="2743200" lvl="5" indent="-228600" algn="l">
              <a:lnSpc>
                <a:spcPct val="90000"/>
              </a:lnSpc>
              <a:spcBef>
                <a:spcPts val="441"/>
              </a:spcBef>
              <a:spcAft>
                <a:spcPts val="0"/>
              </a:spcAft>
              <a:buClr>
                <a:schemeClr val="dk1"/>
              </a:buClr>
              <a:buSzPts val="1412"/>
              <a:buNone/>
              <a:defRPr sz="1412"/>
            </a:lvl6pPr>
            <a:lvl7pPr marL="3200400" lvl="6" indent="-228600" algn="l">
              <a:lnSpc>
                <a:spcPct val="90000"/>
              </a:lnSpc>
              <a:spcBef>
                <a:spcPts val="441"/>
              </a:spcBef>
              <a:spcAft>
                <a:spcPts val="0"/>
              </a:spcAft>
              <a:buClr>
                <a:schemeClr val="dk1"/>
              </a:buClr>
              <a:buSzPts val="1412"/>
              <a:buNone/>
              <a:defRPr sz="1412"/>
            </a:lvl7pPr>
            <a:lvl8pPr marL="3657600" lvl="7" indent="-228600" algn="l">
              <a:lnSpc>
                <a:spcPct val="90000"/>
              </a:lnSpc>
              <a:spcBef>
                <a:spcPts val="441"/>
              </a:spcBef>
              <a:spcAft>
                <a:spcPts val="0"/>
              </a:spcAft>
              <a:buClr>
                <a:schemeClr val="dk1"/>
              </a:buClr>
              <a:buSzPts val="1412"/>
              <a:buNone/>
              <a:defRPr sz="1412"/>
            </a:lvl8pPr>
            <a:lvl9pPr marL="4114800" lvl="8" indent="-228600" algn="l">
              <a:lnSpc>
                <a:spcPct val="90000"/>
              </a:lnSpc>
              <a:spcBef>
                <a:spcPts val="441"/>
              </a:spcBef>
              <a:spcAft>
                <a:spcPts val="0"/>
              </a:spcAft>
              <a:buClr>
                <a:schemeClr val="dk1"/>
              </a:buClr>
              <a:buSzPts val="1412"/>
              <a:buNone/>
              <a:defRPr sz="1412"/>
            </a:lvl9pPr>
          </a:lstStyle>
          <a:p>
            <a:endParaRPr/>
          </a:p>
        </p:txBody>
      </p:sp>
      <p:sp>
        <p:nvSpPr>
          <p:cNvPr id="234" name="Google Shape;234;p131"/>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5" name="Google Shape;235;p131"/>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1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1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7" name="Google Shape;37;p12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36"/>
        <p:cNvGrpSpPr/>
        <p:nvPr/>
      </p:nvGrpSpPr>
      <p:grpSpPr>
        <a:xfrm>
          <a:off x="0" y="0"/>
          <a:ext cx="0" cy="0"/>
          <a:chOff x="0" y="0"/>
          <a:chExt cx="0" cy="0"/>
        </a:xfrm>
      </p:grpSpPr>
      <p:sp>
        <p:nvSpPr>
          <p:cNvPr id="237" name="Google Shape;237;p132"/>
          <p:cNvSpPr txBox="1">
            <a:spLocks noGrp="1"/>
          </p:cNvSpPr>
          <p:nvPr>
            <p:ph type="title"/>
          </p:nvPr>
        </p:nvSpPr>
        <p:spPr>
          <a:xfrm>
            <a:off x="838970" y="365595"/>
            <a:ext cx="10515986" cy="1325096"/>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132"/>
          <p:cNvSpPr txBox="1">
            <a:spLocks noGrp="1"/>
          </p:cNvSpPr>
          <p:nvPr>
            <p:ph type="body" idx="1"/>
          </p:nvPr>
        </p:nvSpPr>
        <p:spPr>
          <a:xfrm>
            <a:off x="838970" y="1680883"/>
            <a:ext cx="5158894" cy="823632"/>
          </a:xfrm>
          <a:prstGeom prst="rect">
            <a:avLst/>
          </a:prstGeom>
          <a:noFill/>
          <a:ln>
            <a:noFill/>
          </a:ln>
        </p:spPr>
        <p:txBody>
          <a:bodyPr spcFirstLastPara="1" wrap="square" lIns="59650" tIns="29825" rIns="0" bIns="0" anchor="b" anchorCtr="0">
            <a:noAutofit/>
          </a:bodyPr>
          <a:lstStyle>
            <a:lvl1pPr marL="457200" lvl="0" indent="-228600" algn="l">
              <a:spcBef>
                <a:spcPts val="0"/>
              </a:spcBef>
              <a:spcAft>
                <a:spcPts val="0"/>
              </a:spcAft>
              <a:buSzPts val="2118"/>
              <a:buFont typeface="Arial"/>
              <a:buNone/>
              <a:defRPr sz="2118" b="1"/>
            </a:lvl1pPr>
            <a:lvl2pPr marL="914400" lvl="1" indent="-228600" algn="l">
              <a:spcBef>
                <a:spcPts val="530"/>
              </a:spcBef>
              <a:spcAft>
                <a:spcPts val="0"/>
              </a:spcAft>
              <a:buSzPts val="1765"/>
              <a:buNone/>
              <a:defRPr sz="1765" b="1"/>
            </a:lvl2pPr>
            <a:lvl3pPr marL="1371600" lvl="2" indent="-228600" algn="l">
              <a:spcBef>
                <a:spcPts val="441"/>
              </a:spcBef>
              <a:spcAft>
                <a:spcPts val="0"/>
              </a:spcAft>
              <a:buSzPts val="1588"/>
              <a:buFont typeface="Arial"/>
              <a:buNone/>
              <a:defRPr sz="1588" b="1"/>
            </a:lvl3pPr>
            <a:lvl4pPr marL="1828800" lvl="3" indent="-228600" algn="l">
              <a:spcBef>
                <a:spcPts val="397"/>
              </a:spcBef>
              <a:spcAft>
                <a:spcPts val="0"/>
              </a:spcAft>
              <a:buSzPts val="1412"/>
              <a:buNone/>
              <a:defRPr sz="1412" b="1"/>
            </a:lvl4pPr>
            <a:lvl5pPr marL="2286000" lvl="4" indent="-228600" algn="l">
              <a:spcBef>
                <a:spcPts val="353"/>
              </a:spcBef>
              <a:spcAft>
                <a:spcPts val="0"/>
              </a:spcAft>
              <a:buSzPts val="1412"/>
              <a:buNone/>
              <a:defRPr sz="1412" b="1"/>
            </a:lvl5pPr>
            <a:lvl6pPr marL="2743200" lvl="5" indent="-228600" algn="l">
              <a:lnSpc>
                <a:spcPct val="90000"/>
              </a:lnSpc>
              <a:spcBef>
                <a:spcPts val="441"/>
              </a:spcBef>
              <a:spcAft>
                <a:spcPts val="0"/>
              </a:spcAft>
              <a:buClr>
                <a:schemeClr val="dk1"/>
              </a:buClr>
              <a:buSzPts val="1412"/>
              <a:buNone/>
              <a:defRPr sz="1412" b="1"/>
            </a:lvl6pPr>
            <a:lvl7pPr marL="3200400" lvl="6" indent="-228600" algn="l">
              <a:lnSpc>
                <a:spcPct val="90000"/>
              </a:lnSpc>
              <a:spcBef>
                <a:spcPts val="441"/>
              </a:spcBef>
              <a:spcAft>
                <a:spcPts val="0"/>
              </a:spcAft>
              <a:buClr>
                <a:schemeClr val="dk1"/>
              </a:buClr>
              <a:buSzPts val="1412"/>
              <a:buNone/>
              <a:defRPr sz="1412" b="1"/>
            </a:lvl7pPr>
            <a:lvl8pPr marL="3657600" lvl="7" indent="-228600" algn="l">
              <a:lnSpc>
                <a:spcPct val="90000"/>
              </a:lnSpc>
              <a:spcBef>
                <a:spcPts val="441"/>
              </a:spcBef>
              <a:spcAft>
                <a:spcPts val="0"/>
              </a:spcAft>
              <a:buClr>
                <a:schemeClr val="dk1"/>
              </a:buClr>
              <a:buSzPts val="1412"/>
              <a:buNone/>
              <a:defRPr sz="1412" b="1"/>
            </a:lvl8pPr>
            <a:lvl9pPr marL="4114800" lvl="8" indent="-228600" algn="l">
              <a:lnSpc>
                <a:spcPct val="90000"/>
              </a:lnSpc>
              <a:spcBef>
                <a:spcPts val="441"/>
              </a:spcBef>
              <a:spcAft>
                <a:spcPts val="0"/>
              </a:spcAft>
              <a:buClr>
                <a:schemeClr val="dk1"/>
              </a:buClr>
              <a:buSzPts val="1412"/>
              <a:buNone/>
              <a:defRPr sz="1412" b="1"/>
            </a:lvl9pPr>
          </a:lstStyle>
          <a:p>
            <a:endParaRPr/>
          </a:p>
        </p:txBody>
      </p:sp>
      <p:sp>
        <p:nvSpPr>
          <p:cNvPr id="239" name="Google Shape;239;p132"/>
          <p:cNvSpPr txBox="1">
            <a:spLocks noGrp="1"/>
          </p:cNvSpPr>
          <p:nvPr>
            <p:ph type="body" idx="2"/>
          </p:nvPr>
        </p:nvSpPr>
        <p:spPr>
          <a:xfrm>
            <a:off x="838970" y="2504518"/>
            <a:ext cx="5158894" cy="3685335"/>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40" name="Google Shape;240;p132"/>
          <p:cNvSpPr txBox="1">
            <a:spLocks noGrp="1"/>
          </p:cNvSpPr>
          <p:nvPr>
            <p:ph type="body" idx="3"/>
          </p:nvPr>
        </p:nvSpPr>
        <p:spPr>
          <a:xfrm>
            <a:off x="6172970" y="1680883"/>
            <a:ext cx="5181986" cy="823632"/>
          </a:xfrm>
          <a:prstGeom prst="rect">
            <a:avLst/>
          </a:prstGeom>
          <a:noFill/>
          <a:ln>
            <a:noFill/>
          </a:ln>
        </p:spPr>
        <p:txBody>
          <a:bodyPr spcFirstLastPara="1" wrap="square" lIns="59650" tIns="29825" rIns="0" bIns="0" anchor="b" anchorCtr="0">
            <a:noAutofit/>
          </a:bodyPr>
          <a:lstStyle>
            <a:lvl1pPr marL="457200" lvl="0" indent="-228600" algn="l">
              <a:spcBef>
                <a:spcPts val="0"/>
              </a:spcBef>
              <a:spcAft>
                <a:spcPts val="0"/>
              </a:spcAft>
              <a:buSzPts val="2118"/>
              <a:buFont typeface="Arial"/>
              <a:buNone/>
              <a:defRPr sz="2118" b="1"/>
            </a:lvl1pPr>
            <a:lvl2pPr marL="914400" lvl="1" indent="-228600" algn="l">
              <a:spcBef>
                <a:spcPts val="530"/>
              </a:spcBef>
              <a:spcAft>
                <a:spcPts val="0"/>
              </a:spcAft>
              <a:buSzPts val="1765"/>
              <a:buNone/>
              <a:defRPr sz="1765" b="1"/>
            </a:lvl2pPr>
            <a:lvl3pPr marL="1371600" lvl="2" indent="-228600" algn="l">
              <a:spcBef>
                <a:spcPts val="441"/>
              </a:spcBef>
              <a:spcAft>
                <a:spcPts val="0"/>
              </a:spcAft>
              <a:buSzPts val="1588"/>
              <a:buFont typeface="Arial"/>
              <a:buNone/>
              <a:defRPr sz="1588" b="1"/>
            </a:lvl3pPr>
            <a:lvl4pPr marL="1828800" lvl="3" indent="-228600" algn="l">
              <a:spcBef>
                <a:spcPts val="397"/>
              </a:spcBef>
              <a:spcAft>
                <a:spcPts val="0"/>
              </a:spcAft>
              <a:buSzPts val="1412"/>
              <a:buNone/>
              <a:defRPr sz="1412" b="1"/>
            </a:lvl4pPr>
            <a:lvl5pPr marL="2286000" lvl="4" indent="-228600" algn="l">
              <a:spcBef>
                <a:spcPts val="353"/>
              </a:spcBef>
              <a:spcAft>
                <a:spcPts val="0"/>
              </a:spcAft>
              <a:buSzPts val="1412"/>
              <a:buNone/>
              <a:defRPr sz="1412" b="1"/>
            </a:lvl5pPr>
            <a:lvl6pPr marL="2743200" lvl="5" indent="-228600" algn="l">
              <a:lnSpc>
                <a:spcPct val="90000"/>
              </a:lnSpc>
              <a:spcBef>
                <a:spcPts val="441"/>
              </a:spcBef>
              <a:spcAft>
                <a:spcPts val="0"/>
              </a:spcAft>
              <a:buClr>
                <a:schemeClr val="dk1"/>
              </a:buClr>
              <a:buSzPts val="1412"/>
              <a:buNone/>
              <a:defRPr sz="1412" b="1"/>
            </a:lvl6pPr>
            <a:lvl7pPr marL="3200400" lvl="6" indent="-228600" algn="l">
              <a:lnSpc>
                <a:spcPct val="90000"/>
              </a:lnSpc>
              <a:spcBef>
                <a:spcPts val="441"/>
              </a:spcBef>
              <a:spcAft>
                <a:spcPts val="0"/>
              </a:spcAft>
              <a:buClr>
                <a:schemeClr val="dk1"/>
              </a:buClr>
              <a:buSzPts val="1412"/>
              <a:buNone/>
              <a:defRPr sz="1412" b="1"/>
            </a:lvl7pPr>
            <a:lvl8pPr marL="3657600" lvl="7" indent="-228600" algn="l">
              <a:lnSpc>
                <a:spcPct val="90000"/>
              </a:lnSpc>
              <a:spcBef>
                <a:spcPts val="441"/>
              </a:spcBef>
              <a:spcAft>
                <a:spcPts val="0"/>
              </a:spcAft>
              <a:buClr>
                <a:schemeClr val="dk1"/>
              </a:buClr>
              <a:buSzPts val="1412"/>
              <a:buNone/>
              <a:defRPr sz="1412" b="1"/>
            </a:lvl8pPr>
            <a:lvl9pPr marL="4114800" lvl="8" indent="-228600" algn="l">
              <a:lnSpc>
                <a:spcPct val="90000"/>
              </a:lnSpc>
              <a:spcBef>
                <a:spcPts val="441"/>
              </a:spcBef>
              <a:spcAft>
                <a:spcPts val="0"/>
              </a:spcAft>
              <a:buClr>
                <a:schemeClr val="dk1"/>
              </a:buClr>
              <a:buSzPts val="1412"/>
              <a:buNone/>
              <a:defRPr sz="1412" b="1"/>
            </a:lvl9pPr>
          </a:lstStyle>
          <a:p>
            <a:endParaRPr/>
          </a:p>
        </p:txBody>
      </p:sp>
      <p:sp>
        <p:nvSpPr>
          <p:cNvPr id="241" name="Google Shape;241;p132"/>
          <p:cNvSpPr txBox="1">
            <a:spLocks noGrp="1"/>
          </p:cNvSpPr>
          <p:nvPr>
            <p:ph type="body" idx="4"/>
          </p:nvPr>
        </p:nvSpPr>
        <p:spPr>
          <a:xfrm>
            <a:off x="6172970" y="2504518"/>
            <a:ext cx="5181986" cy="3685335"/>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42" name="Google Shape;242;p132"/>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3" name="Google Shape;243;p132"/>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133"/>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6" name="Google Shape;246;p133"/>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7" name="Google Shape;247;p133"/>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8"/>
        <p:cNvGrpSpPr/>
        <p:nvPr/>
      </p:nvGrpSpPr>
      <p:grpSpPr>
        <a:xfrm>
          <a:off x="0" y="0"/>
          <a:ext cx="0" cy="0"/>
          <a:chOff x="0" y="0"/>
          <a:chExt cx="0" cy="0"/>
        </a:xfrm>
      </p:grpSpPr>
      <p:sp>
        <p:nvSpPr>
          <p:cNvPr id="249" name="Google Shape;249;p134"/>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0" name="Google Shape;250;p134"/>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1"/>
        <p:cNvGrpSpPr/>
        <p:nvPr/>
      </p:nvGrpSpPr>
      <p:grpSpPr>
        <a:xfrm>
          <a:off x="0" y="0"/>
          <a:ext cx="0" cy="0"/>
          <a:chOff x="0" y="0"/>
          <a:chExt cx="0" cy="0"/>
        </a:xfrm>
      </p:grpSpPr>
      <p:sp>
        <p:nvSpPr>
          <p:cNvPr id="252" name="Google Shape;252;p135"/>
          <p:cNvSpPr txBox="1">
            <a:spLocks noGrp="1"/>
          </p:cNvSpPr>
          <p:nvPr>
            <p:ph type="title"/>
          </p:nvPr>
        </p:nvSpPr>
        <p:spPr>
          <a:xfrm>
            <a:off x="838969" y="456643"/>
            <a:ext cx="3933152" cy="1601041"/>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sz="2824"/>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3" name="Google Shape;253;p135"/>
          <p:cNvSpPr txBox="1">
            <a:spLocks noGrp="1"/>
          </p:cNvSpPr>
          <p:nvPr>
            <p:ph type="body" idx="1"/>
          </p:nvPr>
        </p:nvSpPr>
        <p:spPr>
          <a:xfrm>
            <a:off x="5183911" y="987519"/>
            <a:ext cx="6171046" cy="4873158"/>
          </a:xfrm>
          <a:prstGeom prst="rect">
            <a:avLst/>
          </a:prstGeom>
          <a:noFill/>
          <a:ln>
            <a:noFill/>
          </a:ln>
        </p:spPr>
        <p:txBody>
          <a:bodyPr spcFirstLastPara="1" wrap="square" lIns="59650" tIns="29825" rIns="0" bIns="0" anchor="t" anchorCtr="0">
            <a:noAutofit/>
          </a:bodyPr>
          <a:lstStyle>
            <a:lvl1pPr marL="457200" lvl="0" indent="-407924" algn="l">
              <a:spcBef>
                <a:spcPts val="0"/>
              </a:spcBef>
              <a:spcAft>
                <a:spcPts val="0"/>
              </a:spcAft>
              <a:buSzPts val="2824"/>
              <a:buFont typeface="Arial"/>
              <a:buChar char="•"/>
              <a:defRPr sz="2824"/>
            </a:lvl1pPr>
            <a:lvl2pPr marL="914400" lvl="1" indent="-385508" algn="l">
              <a:spcBef>
                <a:spcPts val="706"/>
              </a:spcBef>
              <a:spcAft>
                <a:spcPts val="0"/>
              </a:spcAft>
              <a:buSzPts val="2471"/>
              <a:buChar char="–"/>
              <a:defRPr sz="2471"/>
            </a:lvl2pPr>
            <a:lvl3pPr marL="1371600" lvl="2" indent="-363092" algn="l">
              <a:spcBef>
                <a:spcPts val="618"/>
              </a:spcBef>
              <a:spcAft>
                <a:spcPts val="0"/>
              </a:spcAft>
              <a:buSzPts val="2118"/>
              <a:buFont typeface="Arial"/>
              <a:buChar char="•"/>
              <a:defRPr sz="2118"/>
            </a:lvl3pPr>
            <a:lvl4pPr marL="1828800" lvl="3" indent="-340677" algn="l">
              <a:spcBef>
                <a:spcPts val="530"/>
              </a:spcBef>
              <a:spcAft>
                <a:spcPts val="0"/>
              </a:spcAft>
              <a:buSzPts val="1765"/>
              <a:buChar char="–"/>
              <a:defRPr sz="1765"/>
            </a:lvl4pPr>
            <a:lvl5pPr marL="2286000" lvl="4" indent="-340677" algn="l">
              <a:spcBef>
                <a:spcPts val="441"/>
              </a:spcBef>
              <a:spcAft>
                <a:spcPts val="0"/>
              </a:spcAft>
              <a:buSzPts val="1765"/>
              <a:buChar char="&gt;"/>
              <a:defRPr sz="1765"/>
            </a:lvl5pPr>
            <a:lvl6pPr marL="2743200" lvl="5" indent="-340677" algn="l">
              <a:lnSpc>
                <a:spcPct val="90000"/>
              </a:lnSpc>
              <a:spcBef>
                <a:spcPts val="441"/>
              </a:spcBef>
              <a:spcAft>
                <a:spcPts val="0"/>
              </a:spcAft>
              <a:buClr>
                <a:schemeClr val="dk1"/>
              </a:buClr>
              <a:buSzPts val="1765"/>
              <a:buChar char="•"/>
              <a:defRPr sz="1765"/>
            </a:lvl6pPr>
            <a:lvl7pPr marL="3200400" lvl="6" indent="-340677" algn="l">
              <a:lnSpc>
                <a:spcPct val="90000"/>
              </a:lnSpc>
              <a:spcBef>
                <a:spcPts val="441"/>
              </a:spcBef>
              <a:spcAft>
                <a:spcPts val="0"/>
              </a:spcAft>
              <a:buClr>
                <a:schemeClr val="dk1"/>
              </a:buClr>
              <a:buSzPts val="1765"/>
              <a:buChar char="•"/>
              <a:defRPr sz="1765"/>
            </a:lvl7pPr>
            <a:lvl8pPr marL="3657600" lvl="7" indent="-340677" algn="l">
              <a:lnSpc>
                <a:spcPct val="90000"/>
              </a:lnSpc>
              <a:spcBef>
                <a:spcPts val="441"/>
              </a:spcBef>
              <a:spcAft>
                <a:spcPts val="0"/>
              </a:spcAft>
              <a:buClr>
                <a:schemeClr val="dk1"/>
              </a:buClr>
              <a:buSzPts val="1765"/>
              <a:buChar char="•"/>
              <a:defRPr sz="1765"/>
            </a:lvl8pPr>
            <a:lvl9pPr marL="4114800" lvl="8" indent="-340677" algn="l">
              <a:lnSpc>
                <a:spcPct val="90000"/>
              </a:lnSpc>
              <a:spcBef>
                <a:spcPts val="441"/>
              </a:spcBef>
              <a:spcAft>
                <a:spcPts val="0"/>
              </a:spcAft>
              <a:buClr>
                <a:schemeClr val="dk1"/>
              </a:buClr>
              <a:buSzPts val="1765"/>
              <a:buChar char="•"/>
              <a:defRPr sz="1765"/>
            </a:lvl9pPr>
          </a:lstStyle>
          <a:p>
            <a:endParaRPr/>
          </a:p>
        </p:txBody>
      </p:sp>
      <p:sp>
        <p:nvSpPr>
          <p:cNvPr id="254" name="Google Shape;254;p135"/>
          <p:cNvSpPr txBox="1">
            <a:spLocks noGrp="1"/>
          </p:cNvSpPr>
          <p:nvPr>
            <p:ph type="body" idx="2"/>
          </p:nvPr>
        </p:nvSpPr>
        <p:spPr>
          <a:xfrm>
            <a:off x="838969" y="2057684"/>
            <a:ext cx="3933152" cy="3811400"/>
          </a:xfrm>
          <a:prstGeom prst="rect">
            <a:avLst/>
          </a:prstGeom>
          <a:noFill/>
          <a:ln>
            <a:noFill/>
          </a:ln>
        </p:spPr>
        <p:txBody>
          <a:bodyPr spcFirstLastPara="1" wrap="square" lIns="59650" tIns="29825" rIns="0" bIns="0" anchor="t" anchorCtr="0">
            <a:noAutofit/>
          </a:bodyPr>
          <a:lstStyle>
            <a:lvl1pPr marL="457200" lvl="0" indent="-228600" algn="l">
              <a:spcBef>
                <a:spcPts val="0"/>
              </a:spcBef>
              <a:spcAft>
                <a:spcPts val="0"/>
              </a:spcAft>
              <a:buSzPts val="1412"/>
              <a:buFont typeface="Arial"/>
              <a:buNone/>
              <a:defRPr sz="1412"/>
            </a:lvl1pPr>
            <a:lvl2pPr marL="914400" lvl="1" indent="-228600" algn="l">
              <a:spcBef>
                <a:spcPts val="353"/>
              </a:spcBef>
              <a:spcAft>
                <a:spcPts val="0"/>
              </a:spcAft>
              <a:buSzPts val="1235"/>
              <a:buNone/>
              <a:defRPr sz="1235"/>
            </a:lvl2pPr>
            <a:lvl3pPr marL="1371600" lvl="2" indent="-228600" algn="l">
              <a:spcBef>
                <a:spcPts val="309"/>
              </a:spcBef>
              <a:spcAft>
                <a:spcPts val="0"/>
              </a:spcAft>
              <a:buSzPts val="1059"/>
              <a:buFont typeface="Arial"/>
              <a:buNone/>
              <a:defRPr sz="1059"/>
            </a:lvl3pPr>
            <a:lvl4pPr marL="1828800" lvl="3" indent="-228600" algn="l">
              <a:spcBef>
                <a:spcPts val="265"/>
              </a:spcBef>
              <a:spcAft>
                <a:spcPts val="0"/>
              </a:spcAft>
              <a:buSzPts val="882"/>
              <a:buNone/>
              <a:defRPr sz="882"/>
            </a:lvl4pPr>
            <a:lvl5pPr marL="2286000" lvl="4" indent="-228600" algn="l">
              <a:spcBef>
                <a:spcPts val="221"/>
              </a:spcBef>
              <a:spcAft>
                <a:spcPts val="0"/>
              </a:spcAft>
              <a:buSzPts val="882"/>
              <a:buNone/>
              <a:defRPr sz="882"/>
            </a:lvl5pPr>
            <a:lvl6pPr marL="2743200" lvl="5" indent="-228600" algn="l">
              <a:lnSpc>
                <a:spcPct val="90000"/>
              </a:lnSpc>
              <a:spcBef>
                <a:spcPts val="441"/>
              </a:spcBef>
              <a:spcAft>
                <a:spcPts val="0"/>
              </a:spcAft>
              <a:buClr>
                <a:schemeClr val="dk1"/>
              </a:buClr>
              <a:buSzPts val="882"/>
              <a:buNone/>
              <a:defRPr sz="882"/>
            </a:lvl6pPr>
            <a:lvl7pPr marL="3200400" lvl="6" indent="-228600" algn="l">
              <a:lnSpc>
                <a:spcPct val="90000"/>
              </a:lnSpc>
              <a:spcBef>
                <a:spcPts val="441"/>
              </a:spcBef>
              <a:spcAft>
                <a:spcPts val="0"/>
              </a:spcAft>
              <a:buClr>
                <a:schemeClr val="dk1"/>
              </a:buClr>
              <a:buSzPts val="882"/>
              <a:buNone/>
              <a:defRPr sz="882"/>
            </a:lvl7pPr>
            <a:lvl8pPr marL="3657600" lvl="7" indent="-228600" algn="l">
              <a:lnSpc>
                <a:spcPct val="90000"/>
              </a:lnSpc>
              <a:spcBef>
                <a:spcPts val="441"/>
              </a:spcBef>
              <a:spcAft>
                <a:spcPts val="0"/>
              </a:spcAft>
              <a:buClr>
                <a:schemeClr val="dk1"/>
              </a:buClr>
              <a:buSzPts val="882"/>
              <a:buNone/>
              <a:defRPr sz="882"/>
            </a:lvl8pPr>
            <a:lvl9pPr marL="4114800" lvl="8" indent="-228600" algn="l">
              <a:lnSpc>
                <a:spcPct val="90000"/>
              </a:lnSpc>
              <a:spcBef>
                <a:spcPts val="441"/>
              </a:spcBef>
              <a:spcAft>
                <a:spcPts val="0"/>
              </a:spcAft>
              <a:buClr>
                <a:schemeClr val="dk1"/>
              </a:buClr>
              <a:buSzPts val="882"/>
              <a:buNone/>
              <a:defRPr sz="882"/>
            </a:lvl9pPr>
          </a:lstStyle>
          <a:p>
            <a:endParaRPr/>
          </a:p>
        </p:txBody>
      </p:sp>
      <p:sp>
        <p:nvSpPr>
          <p:cNvPr id="255" name="Google Shape;255;p135"/>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56" name="Google Shape;256;p135"/>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7"/>
        <p:cNvGrpSpPr/>
        <p:nvPr/>
      </p:nvGrpSpPr>
      <p:grpSpPr>
        <a:xfrm>
          <a:off x="0" y="0"/>
          <a:ext cx="0" cy="0"/>
          <a:chOff x="0" y="0"/>
          <a:chExt cx="0" cy="0"/>
        </a:xfrm>
      </p:grpSpPr>
      <p:sp>
        <p:nvSpPr>
          <p:cNvPr id="258" name="Google Shape;258;p136"/>
          <p:cNvSpPr txBox="1">
            <a:spLocks noGrp="1"/>
          </p:cNvSpPr>
          <p:nvPr>
            <p:ph type="title"/>
          </p:nvPr>
        </p:nvSpPr>
        <p:spPr>
          <a:xfrm>
            <a:off x="838969" y="456643"/>
            <a:ext cx="3933152" cy="1601041"/>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sz="2824"/>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9" name="Google Shape;259;p136"/>
          <p:cNvSpPr>
            <a:spLocks noGrp="1"/>
          </p:cNvSpPr>
          <p:nvPr>
            <p:ph type="pic" idx="2"/>
          </p:nvPr>
        </p:nvSpPr>
        <p:spPr>
          <a:xfrm>
            <a:off x="5183911" y="987519"/>
            <a:ext cx="6171046" cy="4873158"/>
          </a:xfrm>
          <a:prstGeom prst="rect">
            <a:avLst/>
          </a:prstGeom>
          <a:noFill/>
          <a:ln>
            <a:noFill/>
          </a:ln>
        </p:spPr>
      </p:sp>
      <p:sp>
        <p:nvSpPr>
          <p:cNvPr id="260" name="Google Shape;260;p136"/>
          <p:cNvSpPr txBox="1">
            <a:spLocks noGrp="1"/>
          </p:cNvSpPr>
          <p:nvPr>
            <p:ph type="body" idx="1"/>
          </p:nvPr>
        </p:nvSpPr>
        <p:spPr>
          <a:xfrm>
            <a:off x="838969" y="2057684"/>
            <a:ext cx="3933152" cy="3811400"/>
          </a:xfrm>
          <a:prstGeom prst="rect">
            <a:avLst/>
          </a:prstGeom>
          <a:noFill/>
          <a:ln>
            <a:noFill/>
          </a:ln>
        </p:spPr>
        <p:txBody>
          <a:bodyPr spcFirstLastPara="1" wrap="square" lIns="59650" tIns="29825" rIns="0" bIns="0" anchor="t" anchorCtr="0">
            <a:noAutofit/>
          </a:bodyPr>
          <a:lstStyle>
            <a:lvl1pPr marL="457200" lvl="0" indent="-228600" algn="l">
              <a:spcBef>
                <a:spcPts val="0"/>
              </a:spcBef>
              <a:spcAft>
                <a:spcPts val="0"/>
              </a:spcAft>
              <a:buSzPts val="1412"/>
              <a:buFont typeface="Arial"/>
              <a:buNone/>
              <a:defRPr sz="1412"/>
            </a:lvl1pPr>
            <a:lvl2pPr marL="914400" lvl="1" indent="-228600" algn="l">
              <a:spcBef>
                <a:spcPts val="353"/>
              </a:spcBef>
              <a:spcAft>
                <a:spcPts val="0"/>
              </a:spcAft>
              <a:buSzPts val="1235"/>
              <a:buNone/>
              <a:defRPr sz="1235"/>
            </a:lvl2pPr>
            <a:lvl3pPr marL="1371600" lvl="2" indent="-228600" algn="l">
              <a:spcBef>
                <a:spcPts val="309"/>
              </a:spcBef>
              <a:spcAft>
                <a:spcPts val="0"/>
              </a:spcAft>
              <a:buSzPts val="1059"/>
              <a:buFont typeface="Arial"/>
              <a:buNone/>
              <a:defRPr sz="1059"/>
            </a:lvl3pPr>
            <a:lvl4pPr marL="1828800" lvl="3" indent="-228600" algn="l">
              <a:spcBef>
                <a:spcPts val="265"/>
              </a:spcBef>
              <a:spcAft>
                <a:spcPts val="0"/>
              </a:spcAft>
              <a:buSzPts val="882"/>
              <a:buNone/>
              <a:defRPr sz="882"/>
            </a:lvl4pPr>
            <a:lvl5pPr marL="2286000" lvl="4" indent="-228600" algn="l">
              <a:spcBef>
                <a:spcPts val="221"/>
              </a:spcBef>
              <a:spcAft>
                <a:spcPts val="0"/>
              </a:spcAft>
              <a:buSzPts val="882"/>
              <a:buNone/>
              <a:defRPr sz="882"/>
            </a:lvl5pPr>
            <a:lvl6pPr marL="2743200" lvl="5" indent="-228600" algn="l">
              <a:lnSpc>
                <a:spcPct val="90000"/>
              </a:lnSpc>
              <a:spcBef>
                <a:spcPts val="441"/>
              </a:spcBef>
              <a:spcAft>
                <a:spcPts val="0"/>
              </a:spcAft>
              <a:buClr>
                <a:schemeClr val="dk1"/>
              </a:buClr>
              <a:buSzPts val="882"/>
              <a:buNone/>
              <a:defRPr sz="882"/>
            </a:lvl6pPr>
            <a:lvl7pPr marL="3200400" lvl="6" indent="-228600" algn="l">
              <a:lnSpc>
                <a:spcPct val="90000"/>
              </a:lnSpc>
              <a:spcBef>
                <a:spcPts val="441"/>
              </a:spcBef>
              <a:spcAft>
                <a:spcPts val="0"/>
              </a:spcAft>
              <a:buClr>
                <a:schemeClr val="dk1"/>
              </a:buClr>
              <a:buSzPts val="882"/>
              <a:buNone/>
              <a:defRPr sz="882"/>
            </a:lvl7pPr>
            <a:lvl8pPr marL="3657600" lvl="7" indent="-228600" algn="l">
              <a:lnSpc>
                <a:spcPct val="90000"/>
              </a:lnSpc>
              <a:spcBef>
                <a:spcPts val="441"/>
              </a:spcBef>
              <a:spcAft>
                <a:spcPts val="0"/>
              </a:spcAft>
              <a:buClr>
                <a:schemeClr val="dk1"/>
              </a:buClr>
              <a:buSzPts val="882"/>
              <a:buNone/>
              <a:defRPr sz="882"/>
            </a:lvl8pPr>
            <a:lvl9pPr marL="4114800" lvl="8" indent="-228600" algn="l">
              <a:lnSpc>
                <a:spcPct val="90000"/>
              </a:lnSpc>
              <a:spcBef>
                <a:spcPts val="441"/>
              </a:spcBef>
              <a:spcAft>
                <a:spcPts val="0"/>
              </a:spcAft>
              <a:buClr>
                <a:schemeClr val="dk1"/>
              </a:buClr>
              <a:buSzPts val="882"/>
              <a:buNone/>
              <a:defRPr sz="882"/>
            </a:lvl9pPr>
          </a:lstStyle>
          <a:p>
            <a:endParaRPr/>
          </a:p>
        </p:txBody>
      </p:sp>
      <p:sp>
        <p:nvSpPr>
          <p:cNvPr id="261" name="Google Shape;261;p136"/>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2" name="Google Shape;262;p136"/>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3"/>
        <p:cNvGrpSpPr/>
        <p:nvPr/>
      </p:nvGrpSpPr>
      <p:grpSpPr>
        <a:xfrm>
          <a:off x="0" y="0"/>
          <a:ext cx="0" cy="0"/>
          <a:chOff x="0" y="0"/>
          <a:chExt cx="0" cy="0"/>
        </a:xfrm>
      </p:grpSpPr>
      <p:sp>
        <p:nvSpPr>
          <p:cNvPr id="264" name="Google Shape;264;p137"/>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5" name="Google Shape;265;p137"/>
          <p:cNvSpPr txBox="1">
            <a:spLocks noGrp="1"/>
          </p:cNvSpPr>
          <p:nvPr>
            <p:ph type="body" idx="1"/>
          </p:nvPr>
        </p:nvSpPr>
        <p:spPr>
          <a:xfrm rot="5400000">
            <a:off x="3327341" y="-2034133"/>
            <a:ext cx="5577728" cy="11797530"/>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66" name="Google Shape;266;p13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7" name="Google Shape;267;p137"/>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8"/>
        <p:cNvGrpSpPr/>
        <p:nvPr/>
      </p:nvGrpSpPr>
      <p:grpSpPr>
        <a:xfrm>
          <a:off x="0" y="0"/>
          <a:ext cx="0" cy="0"/>
          <a:chOff x="0" y="0"/>
          <a:chExt cx="0" cy="0"/>
        </a:xfrm>
      </p:grpSpPr>
      <p:sp>
        <p:nvSpPr>
          <p:cNvPr id="269" name="Google Shape;269;p138"/>
          <p:cNvSpPr txBox="1">
            <a:spLocks noGrp="1"/>
          </p:cNvSpPr>
          <p:nvPr>
            <p:ph type="title"/>
          </p:nvPr>
        </p:nvSpPr>
        <p:spPr>
          <a:xfrm rot="5400000">
            <a:off x="7214254" y="1852780"/>
            <a:ext cx="6653493" cy="2947939"/>
          </a:xfrm>
          <a:prstGeom prst="rect">
            <a:avLst/>
          </a:prstGeom>
          <a:noFill/>
          <a:ln>
            <a:noFill/>
          </a:ln>
        </p:spPr>
        <p:txBody>
          <a:bodyPr spcFirstLastPara="1" wrap="square" lIns="61200" tIns="1800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138"/>
          <p:cNvSpPr txBox="1">
            <a:spLocks noGrp="1"/>
          </p:cNvSpPr>
          <p:nvPr>
            <p:ph type="body" idx="1"/>
          </p:nvPr>
        </p:nvSpPr>
        <p:spPr>
          <a:xfrm rot="5400000">
            <a:off x="1223125" y="-1005682"/>
            <a:ext cx="6653493" cy="8664863"/>
          </a:xfrm>
          <a:prstGeom prst="rect">
            <a:avLst/>
          </a:prstGeom>
          <a:noFill/>
          <a:ln>
            <a:noFill/>
          </a:ln>
        </p:spPr>
        <p:txBody>
          <a:bodyPr spcFirstLastPara="1" wrap="square" lIns="59650" tIns="29825" rIns="0" bIns="0" anchor="t" anchorCtr="0">
            <a:noAutofit/>
          </a:bodyPr>
          <a:lstStyle>
            <a:lvl1pPr marL="457200" lvl="0" indent="-342900" algn="l">
              <a:spcBef>
                <a:spcPts val="0"/>
              </a:spcBef>
              <a:spcAft>
                <a:spcPts val="0"/>
              </a:spcAft>
              <a:buSzPts val="1800"/>
              <a:buChar char="•"/>
              <a:defRPr/>
            </a:lvl1pPr>
            <a:lvl2pPr marL="914400" lvl="1" indent="-342900" algn="l">
              <a:spcBef>
                <a:spcPts val="450"/>
              </a:spcBef>
              <a:spcAft>
                <a:spcPts val="0"/>
              </a:spcAft>
              <a:buSzPts val="1800"/>
              <a:buChar char="–"/>
              <a:defRPr/>
            </a:lvl2pPr>
            <a:lvl3pPr marL="1371600" lvl="2" indent="-342900" algn="l">
              <a:spcBef>
                <a:spcPts val="450"/>
              </a:spcBef>
              <a:spcAft>
                <a:spcPts val="0"/>
              </a:spcAft>
              <a:buSzPts val="1800"/>
              <a:buChar char="•"/>
              <a:defRPr/>
            </a:lvl3pPr>
            <a:lvl4pPr marL="1828800" lvl="3" indent="-342900" algn="l">
              <a:spcBef>
                <a:spcPts val="450"/>
              </a:spcBef>
              <a:spcAft>
                <a:spcPts val="0"/>
              </a:spcAft>
              <a:buSzPts val="1800"/>
              <a:buChar char="–"/>
              <a:defRPr/>
            </a:lvl4pPr>
            <a:lvl5pPr marL="2286000" lvl="4" indent="-342900" algn="l">
              <a:spcBef>
                <a:spcPts val="450"/>
              </a:spcBef>
              <a:spcAft>
                <a:spcPts val="0"/>
              </a:spcAft>
              <a:buSzPts val="1800"/>
              <a:buChar char="&gt;"/>
              <a:defRPr/>
            </a:lvl5pPr>
            <a:lvl6pPr marL="2743200" lvl="5" indent="-342900" algn="l">
              <a:lnSpc>
                <a:spcPct val="90000"/>
              </a:lnSpc>
              <a:spcBef>
                <a:spcPts val="450"/>
              </a:spcBef>
              <a:spcAft>
                <a:spcPts val="0"/>
              </a:spcAft>
              <a:buClr>
                <a:schemeClr val="dk1"/>
              </a:buClr>
              <a:buSzPts val="1800"/>
              <a:buChar char="•"/>
              <a:defRPr/>
            </a:lvl6pPr>
            <a:lvl7pPr marL="3200400" lvl="6" indent="-342900" algn="l">
              <a:lnSpc>
                <a:spcPct val="90000"/>
              </a:lnSpc>
              <a:spcBef>
                <a:spcPts val="441"/>
              </a:spcBef>
              <a:spcAft>
                <a:spcPts val="0"/>
              </a:spcAft>
              <a:buClr>
                <a:schemeClr val="dk1"/>
              </a:buClr>
              <a:buSzPts val="1800"/>
              <a:buChar char="•"/>
              <a:defRPr/>
            </a:lvl7pPr>
            <a:lvl8pPr marL="3657600" lvl="7" indent="-342900" algn="l">
              <a:lnSpc>
                <a:spcPct val="90000"/>
              </a:lnSpc>
              <a:spcBef>
                <a:spcPts val="441"/>
              </a:spcBef>
              <a:spcAft>
                <a:spcPts val="0"/>
              </a:spcAft>
              <a:buClr>
                <a:schemeClr val="dk1"/>
              </a:buClr>
              <a:buSzPts val="1800"/>
              <a:buChar char="•"/>
              <a:defRPr/>
            </a:lvl8pPr>
            <a:lvl9pPr marL="4114800" lvl="8" indent="-342900" algn="l">
              <a:lnSpc>
                <a:spcPct val="90000"/>
              </a:lnSpc>
              <a:spcBef>
                <a:spcPts val="441"/>
              </a:spcBef>
              <a:spcAft>
                <a:spcPts val="0"/>
              </a:spcAft>
              <a:buClr>
                <a:schemeClr val="dk1"/>
              </a:buClr>
              <a:buSzPts val="1800"/>
              <a:buChar char="•"/>
              <a:defRPr/>
            </a:lvl9pPr>
          </a:lstStyle>
          <a:p>
            <a:endParaRPr/>
          </a:p>
        </p:txBody>
      </p:sp>
      <p:sp>
        <p:nvSpPr>
          <p:cNvPr id="271" name="Google Shape;271;p138"/>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lvl="0" indent="0" algn="r">
              <a:spcBef>
                <a:spcPts val="0"/>
              </a:spcBef>
              <a:buNone/>
              <a:defRPr sz="971" b="1">
                <a:solidFill>
                  <a:schemeClr val="dk1"/>
                </a:solidFill>
                <a:latin typeface="Arial"/>
                <a:ea typeface="Arial"/>
                <a:cs typeface="Arial"/>
                <a:sym typeface="Arial"/>
              </a:defRPr>
            </a:lvl1pPr>
            <a:lvl2pPr marL="0" lvl="1" indent="0" algn="r">
              <a:spcBef>
                <a:spcPts val="0"/>
              </a:spcBef>
              <a:buNone/>
              <a:defRPr sz="971" b="1">
                <a:solidFill>
                  <a:schemeClr val="dk1"/>
                </a:solidFill>
                <a:latin typeface="Arial"/>
                <a:ea typeface="Arial"/>
                <a:cs typeface="Arial"/>
                <a:sym typeface="Arial"/>
              </a:defRPr>
            </a:lvl2pPr>
            <a:lvl3pPr marL="0" lvl="2" indent="0" algn="r">
              <a:spcBef>
                <a:spcPts val="0"/>
              </a:spcBef>
              <a:buNone/>
              <a:defRPr sz="971" b="1">
                <a:solidFill>
                  <a:schemeClr val="dk1"/>
                </a:solidFill>
                <a:latin typeface="Arial"/>
                <a:ea typeface="Arial"/>
                <a:cs typeface="Arial"/>
                <a:sym typeface="Arial"/>
              </a:defRPr>
            </a:lvl3pPr>
            <a:lvl4pPr marL="0" lvl="3" indent="0" algn="r">
              <a:spcBef>
                <a:spcPts val="0"/>
              </a:spcBef>
              <a:buNone/>
              <a:defRPr sz="971" b="1">
                <a:solidFill>
                  <a:schemeClr val="dk1"/>
                </a:solidFill>
                <a:latin typeface="Arial"/>
                <a:ea typeface="Arial"/>
                <a:cs typeface="Arial"/>
                <a:sym typeface="Arial"/>
              </a:defRPr>
            </a:lvl4pPr>
            <a:lvl5pPr marL="0" lvl="4" indent="0" algn="r">
              <a:spcBef>
                <a:spcPts val="0"/>
              </a:spcBef>
              <a:buNone/>
              <a:defRPr sz="971" b="1">
                <a:solidFill>
                  <a:schemeClr val="dk1"/>
                </a:solidFill>
                <a:latin typeface="Arial"/>
                <a:ea typeface="Arial"/>
                <a:cs typeface="Arial"/>
                <a:sym typeface="Arial"/>
              </a:defRPr>
            </a:lvl5pPr>
            <a:lvl6pPr marL="0" lvl="5" indent="0" algn="r">
              <a:spcBef>
                <a:spcPts val="0"/>
              </a:spcBef>
              <a:buNone/>
              <a:defRPr sz="971" b="1">
                <a:solidFill>
                  <a:schemeClr val="dk1"/>
                </a:solidFill>
                <a:latin typeface="Arial"/>
                <a:ea typeface="Arial"/>
                <a:cs typeface="Arial"/>
                <a:sym typeface="Arial"/>
              </a:defRPr>
            </a:lvl6pPr>
            <a:lvl7pPr marL="0" lvl="6" indent="0" algn="r">
              <a:spcBef>
                <a:spcPts val="0"/>
              </a:spcBef>
              <a:buNone/>
              <a:defRPr sz="971" b="1">
                <a:solidFill>
                  <a:schemeClr val="dk1"/>
                </a:solidFill>
                <a:latin typeface="Arial"/>
                <a:ea typeface="Arial"/>
                <a:cs typeface="Arial"/>
                <a:sym typeface="Arial"/>
              </a:defRPr>
            </a:lvl7pPr>
            <a:lvl8pPr marL="0" lvl="7" indent="0" algn="r">
              <a:spcBef>
                <a:spcPts val="0"/>
              </a:spcBef>
              <a:buNone/>
              <a:defRPr sz="971" b="1">
                <a:solidFill>
                  <a:schemeClr val="dk1"/>
                </a:solidFill>
                <a:latin typeface="Arial"/>
                <a:ea typeface="Arial"/>
                <a:cs typeface="Arial"/>
                <a:sym typeface="Arial"/>
              </a:defRPr>
            </a:lvl8pPr>
            <a:lvl9pPr marL="0" lvl="8" indent="0" algn="r">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72" name="Google Shape;272;p138"/>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lvl="0" algn="ctr">
              <a:spcBef>
                <a:spcPts val="0"/>
              </a:spcBef>
              <a:spcAft>
                <a:spcPts val="0"/>
              </a:spcAft>
              <a:buClr>
                <a:schemeClr val="dk1"/>
              </a:buClr>
              <a:buSzPts val="882"/>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1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1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2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1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1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2" name="Google Shape;52;p12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1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1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123"/>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1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8" name="Google Shape;68;p124"/>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3" name="Google Shape;73;p125"/>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1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26"/>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sz="1200">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1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0" u="none" strike="noStrike" cap="none">
                <a:solidFill>
                  <a:srgbClr val="888888"/>
                </a:solidFill>
                <a:latin typeface="Calibri"/>
                <a:ea typeface="Calibri"/>
                <a:cs typeface="Calibri"/>
                <a:sym typeface="Calibri"/>
              </a:rPr>
              <a:t>© Copyright IBM Corporation 2024</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4"/>
        <p:cNvGrpSpPr/>
        <p:nvPr/>
      </p:nvGrpSpPr>
      <p:grpSpPr>
        <a:xfrm>
          <a:off x="0" y="0"/>
          <a:ext cx="0" cy="0"/>
          <a:chOff x="0" y="0"/>
          <a:chExt cx="0" cy="0"/>
        </a:xfrm>
      </p:grpSpPr>
      <p:sp>
        <p:nvSpPr>
          <p:cNvPr id="105" name="Google Shape;105;p1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6" name="Google Shape;106;p1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7" name="Google Shape;107;p1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8" name="Google Shape;108;p1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9" name="Google Shape;109;p1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8"/>
        <p:cNvGrpSpPr/>
        <p:nvPr/>
      </p:nvGrpSpPr>
      <p:grpSpPr>
        <a:xfrm>
          <a:off x="0" y="0"/>
          <a:ext cx="0" cy="0"/>
          <a:chOff x="0" y="0"/>
          <a:chExt cx="0" cy="0"/>
        </a:xfrm>
      </p:grpSpPr>
      <p:sp>
        <p:nvSpPr>
          <p:cNvPr id="189" name="Google Shape;189;p1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0" name="Google Shape;190;p1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91" name="Google Shape;191;p1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92" name="Google Shape;192;p1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93" name="Google Shape;193;p1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chemeClr val="lt1"/>
                </a:solidFill>
                <a:latin typeface="Calibri"/>
                <a:ea typeface="Calibri"/>
                <a:cs typeface="Calibri"/>
                <a:sym typeface="Calibri"/>
              </a:defRPr>
            </a:lvl1pPr>
            <a:lvl2pPr marL="0" marR="0" lvl="1" indent="0" algn="r" rtl="0">
              <a:spcBef>
                <a:spcPts val="0"/>
              </a:spcBef>
              <a:buNone/>
              <a:defRPr sz="1200" b="0" u="none">
                <a:solidFill>
                  <a:schemeClr val="lt1"/>
                </a:solidFill>
                <a:latin typeface="Calibri"/>
                <a:ea typeface="Calibri"/>
                <a:cs typeface="Calibri"/>
                <a:sym typeface="Calibri"/>
              </a:defRPr>
            </a:lvl2pPr>
            <a:lvl3pPr marL="0" marR="0" lvl="2" indent="0" algn="r" rtl="0">
              <a:spcBef>
                <a:spcPts val="0"/>
              </a:spcBef>
              <a:buNone/>
              <a:defRPr sz="1200" b="0" u="none">
                <a:solidFill>
                  <a:schemeClr val="lt1"/>
                </a:solidFill>
                <a:latin typeface="Calibri"/>
                <a:ea typeface="Calibri"/>
                <a:cs typeface="Calibri"/>
                <a:sym typeface="Calibri"/>
              </a:defRPr>
            </a:lvl3pPr>
            <a:lvl4pPr marL="0" marR="0" lvl="3" indent="0" algn="r" rtl="0">
              <a:spcBef>
                <a:spcPts val="0"/>
              </a:spcBef>
              <a:buNone/>
              <a:defRPr sz="1200" b="0" u="none">
                <a:solidFill>
                  <a:schemeClr val="lt1"/>
                </a:solidFill>
                <a:latin typeface="Calibri"/>
                <a:ea typeface="Calibri"/>
                <a:cs typeface="Calibri"/>
                <a:sym typeface="Calibri"/>
              </a:defRPr>
            </a:lvl4pPr>
            <a:lvl5pPr marL="0" marR="0" lvl="4" indent="0" algn="r" rtl="0">
              <a:spcBef>
                <a:spcPts val="0"/>
              </a:spcBef>
              <a:buNone/>
              <a:defRPr sz="1200" b="0" u="none">
                <a:solidFill>
                  <a:schemeClr val="lt1"/>
                </a:solidFill>
                <a:latin typeface="Calibri"/>
                <a:ea typeface="Calibri"/>
                <a:cs typeface="Calibri"/>
                <a:sym typeface="Calibri"/>
              </a:defRPr>
            </a:lvl5pPr>
            <a:lvl6pPr marL="0" marR="0" lvl="5" indent="0" algn="r" rtl="0">
              <a:spcBef>
                <a:spcPts val="0"/>
              </a:spcBef>
              <a:buNone/>
              <a:defRPr sz="1200" b="0" u="none">
                <a:solidFill>
                  <a:schemeClr val="lt1"/>
                </a:solidFill>
                <a:latin typeface="Calibri"/>
                <a:ea typeface="Calibri"/>
                <a:cs typeface="Calibri"/>
                <a:sym typeface="Calibri"/>
              </a:defRPr>
            </a:lvl6pPr>
            <a:lvl7pPr marL="0" marR="0" lvl="6" indent="0" algn="r" rtl="0">
              <a:spcBef>
                <a:spcPts val="0"/>
              </a:spcBef>
              <a:buNone/>
              <a:defRPr sz="1200" b="0" u="none">
                <a:solidFill>
                  <a:schemeClr val="lt1"/>
                </a:solidFill>
                <a:latin typeface="Calibri"/>
                <a:ea typeface="Calibri"/>
                <a:cs typeface="Calibri"/>
                <a:sym typeface="Calibri"/>
              </a:defRPr>
            </a:lvl7pPr>
            <a:lvl8pPr marL="0" marR="0" lvl="7" indent="0" algn="r" rtl="0">
              <a:spcBef>
                <a:spcPts val="0"/>
              </a:spcBef>
              <a:buNone/>
              <a:defRPr sz="1200" b="0" u="none">
                <a:solidFill>
                  <a:schemeClr val="lt1"/>
                </a:solidFill>
                <a:latin typeface="Calibri"/>
                <a:ea typeface="Calibri"/>
                <a:cs typeface="Calibri"/>
                <a:sym typeface="Calibri"/>
              </a:defRPr>
            </a:lvl8pPr>
            <a:lvl9pPr marL="0" marR="0" lvl="8" indent="0" algn="r" rtl="0">
              <a:spcBef>
                <a:spcPts val="0"/>
              </a:spcBef>
              <a:buNone/>
              <a:defRPr sz="1200" b="0" u="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94" name="Google Shape;194;p115"/>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u="none">
                <a:solidFill>
                  <a:schemeClr val="lt1"/>
                </a:solidFill>
                <a:latin typeface="Calibri"/>
                <a:ea typeface="Calibri"/>
                <a:cs typeface="Calibri"/>
                <a:sym typeface="Calibri"/>
              </a:rPr>
              <a:t>© Copyright IBM Corporation 2024</a:t>
            </a:r>
            <a:endParaRPr/>
          </a:p>
        </p:txBody>
      </p:sp>
    </p:spTree>
  </p:cSld>
  <p:clrMap bg1="lt1" tx1="dk1" bg2="dk2" tx2="lt2" accent1="accent1" accent2="accent2" accent3="accent3" accent4="accent4" accent5="accent5" accent6="accent6" hlink="hlink" folHlink="folHlink"/>
  <p:sldLayoutIdLst>
    <p:sldLayoutId id="2147483675"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117"/>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lvl1pPr marR="0" lvl="0" algn="l" rtl="0">
              <a:spcBef>
                <a:spcPts val="0"/>
              </a:spcBef>
              <a:spcAft>
                <a:spcPts val="0"/>
              </a:spcAft>
              <a:buSzPts val="1400"/>
              <a:buNone/>
              <a:defRPr sz="2824" b="1" i="0" u="none" strike="noStrike" cap="none">
                <a:solidFill>
                  <a:schemeClr val="dk2"/>
                </a:solidFill>
                <a:latin typeface="Arial"/>
                <a:ea typeface="Arial"/>
                <a:cs typeface="Arial"/>
                <a:sym typeface="Arial"/>
              </a:defRPr>
            </a:lvl1pPr>
            <a:lvl2pPr marR="0" lvl="1" algn="l" rtl="0">
              <a:spcBef>
                <a:spcPts val="0"/>
              </a:spcBef>
              <a:spcAft>
                <a:spcPts val="0"/>
              </a:spcAft>
              <a:buSzPts val="1400"/>
              <a:buNone/>
              <a:defRPr sz="2824" b="1" i="0" u="none" strike="noStrike" cap="none">
                <a:solidFill>
                  <a:schemeClr val="dk2"/>
                </a:solidFill>
                <a:latin typeface="Arial"/>
                <a:ea typeface="Arial"/>
                <a:cs typeface="Arial"/>
                <a:sym typeface="Arial"/>
              </a:defRPr>
            </a:lvl2pPr>
            <a:lvl3pPr marR="0" lvl="2" algn="l" rtl="0">
              <a:spcBef>
                <a:spcPts val="0"/>
              </a:spcBef>
              <a:spcAft>
                <a:spcPts val="0"/>
              </a:spcAft>
              <a:buSzPts val="1400"/>
              <a:buNone/>
              <a:defRPr sz="2824" b="1" i="0" u="none" strike="noStrike" cap="none">
                <a:solidFill>
                  <a:schemeClr val="dk2"/>
                </a:solidFill>
                <a:latin typeface="Arial"/>
                <a:ea typeface="Arial"/>
                <a:cs typeface="Arial"/>
                <a:sym typeface="Arial"/>
              </a:defRPr>
            </a:lvl3pPr>
            <a:lvl4pPr marR="0" lvl="3" algn="l" rtl="0">
              <a:spcBef>
                <a:spcPts val="0"/>
              </a:spcBef>
              <a:spcAft>
                <a:spcPts val="0"/>
              </a:spcAft>
              <a:buSzPts val="1400"/>
              <a:buNone/>
              <a:defRPr sz="2824" b="1" i="0" u="none" strike="noStrike" cap="none">
                <a:solidFill>
                  <a:schemeClr val="dk2"/>
                </a:solidFill>
                <a:latin typeface="Arial"/>
                <a:ea typeface="Arial"/>
                <a:cs typeface="Arial"/>
                <a:sym typeface="Arial"/>
              </a:defRPr>
            </a:lvl4pPr>
            <a:lvl5pPr marR="0" lvl="4" algn="l" rtl="0">
              <a:spcBef>
                <a:spcPts val="0"/>
              </a:spcBef>
              <a:spcAft>
                <a:spcPts val="0"/>
              </a:spcAft>
              <a:buSzPts val="1400"/>
              <a:buNone/>
              <a:defRPr sz="2824" b="1" i="0" u="none" strike="noStrike" cap="none">
                <a:solidFill>
                  <a:schemeClr val="dk2"/>
                </a:solidFill>
                <a:latin typeface="Arial"/>
                <a:ea typeface="Arial"/>
                <a:cs typeface="Arial"/>
                <a:sym typeface="Arial"/>
              </a:defRPr>
            </a:lvl5pPr>
            <a:lvl6pPr marR="0" lvl="5" algn="l" rtl="0">
              <a:spcBef>
                <a:spcPts val="0"/>
              </a:spcBef>
              <a:spcAft>
                <a:spcPts val="0"/>
              </a:spcAft>
              <a:buSzPts val="1400"/>
              <a:buNone/>
              <a:defRPr sz="2824" b="1" i="0" u="none" strike="noStrike" cap="none">
                <a:solidFill>
                  <a:schemeClr val="dk2"/>
                </a:solidFill>
                <a:latin typeface="Arial"/>
                <a:ea typeface="Arial"/>
                <a:cs typeface="Arial"/>
                <a:sym typeface="Arial"/>
              </a:defRPr>
            </a:lvl6pPr>
            <a:lvl7pPr marR="0" lvl="6" algn="l" rtl="0">
              <a:spcBef>
                <a:spcPts val="0"/>
              </a:spcBef>
              <a:spcAft>
                <a:spcPts val="0"/>
              </a:spcAft>
              <a:buSzPts val="1400"/>
              <a:buNone/>
              <a:defRPr sz="2824" b="1" i="0" u="none" strike="noStrike" cap="none">
                <a:solidFill>
                  <a:schemeClr val="dk2"/>
                </a:solidFill>
                <a:latin typeface="Arial"/>
                <a:ea typeface="Arial"/>
                <a:cs typeface="Arial"/>
                <a:sym typeface="Arial"/>
              </a:defRPr>
            </a:lvl7pPr>
            <a:lvl8pPr marR="0" lvl="7" algn="l" rtl="0">
              <a:spcBef>
                <a:spcPts val="0"/>
              </a:spcBef>
              <a:spcAft>
                <a:spcPts val="0"/>
              </a:spcAft>
              <a:buSzPts val="1400"/>
              <a:buNone/>
              <a:defRPr sz="2824" b="1" i="0" u="none" strike="noStrike" cap="none">
                <a:solidFill>
                  <a:schemeClr val="dk2"/>
                </a:solidFill>
                <a:latin typeface="Arial"/>
                <a:ea typeface="Arial"/>
                <a:cs typeface="Arial"/>
                <a:sym typeface="Arial"/>
              </a:defRPr>
            </a:lvl8pPr>
            <a:lvl9pPr marR="0" lvl="8" algn="l" rtl="0">
              <a:spcBef>
                <a:spcPts val="0"/>
              </a:spcBef>
              <a:spcAft>
                <a:spcPts val="0"/>
              </a:spcAft>
              <a:buSzPts val="1400"/>
              <a:buNone/>
              <a:defRPr sz="2824" b="1" i="0" u="none" strike="noStrike" cap="none">
                <a:solidFill>
                  <a:schemeClr val="dk2"/>
                </a:solidFill>
                <a:latin typeface="Arial"/>
                <a:ea typeface="Arial"/>
                <a:cs typeface="Arial"/>
                <a:sym typeface="Arial"/>
              </a:defRPr>
            </a:lvl9pPr>
          </a:lstStyle>
          <a:p>
            <a:endParaRPr/>
          </a:p>
        </p:txBody>
      </p:sp>
      <p:sp>
        <p:nvSpPr>
          <p:cNvPr id="204" name="Google Shape;204;p117"/>
          <p:cNvSpPr txBox="1">
            <a:spLocks noGrp="1"/>
          </p:cNvSpPr>
          <p:nvPr>
            <p:ph type="body" idx="1"/>
          </p:nvPr>
        </p:nvSpPr>
        <p:spPr>
          <a:xfrm>
            <a:off x="217440" y="1075768"/>
            <a:ext cx="11797530" cy="5577728"/>
          </a:xfrm>
          <a:prstGeom prst="rect">
            <a:avLst/>
          </a:prstGeom>
          <a:noFill/>
          <a:ln>
            <a:noFill/>
          </a:ln>
        </p:spPr>
        <p:txBody>
          <a:bodyPr spcFirstLastPara="1" wrap="square" lIns="59650" tIns="29825" rIns="0" bIns="0" anchor="t" anchorCtr="0">
            <a:noAutofit/>
          </a:bodyPr>
          <a:lstStyle>
            <a:lvl1pPr marL="457200" marR="0" lvl="0" indent="-385508" algn="l" rtl="0">
              <a:spcBef>
                <a:spcPts val="0"/>
              </a:spcBef>
              <a:spcAft>
                <a:spcPts val="0"/>
              </a:spcAft>
              <a:buClr>
                <a:srgbClr val="0000FF"/>
              </a:buClr>
              <a:buSzPts val="2471"/>
              <a:buFont typeface="Arial"/>
              <a:buChar char="•"/>
              <a:defRPr sz="2471" b="0" i="0" u="none" strike="noStrike" cap="none">
                <a:solidFill>
                  <a:schemeClr val="dk1"/>
                </a:solidFill>
                <a:latin typeface="Arial"/>
                <a:ea typeface="Arial"/>
                <a:cs typeface="Arial"/>
                <a:sym typeface="Arial"/>
              </a:defRPr>
            </a:lvl1pPr>
            <a:lvl2pPr marL="914400" marR="0" lvl="1" indent="-357505" algn="l" rtl="0">
              <a:spcBef>
                <a:spcPts val="618"/>
              </a:spcBef>
              <a:spcAft>
                <a:spcPts val="0"/>
              </a:spcAft>
              <a:buClr>
                <a:srgbClr val="0000FF"/>
              </a:buClr>
              <a:buSzPts val="2030"/>
              <a:buFont typeface="Arial"/>
              <a:buChar char="–"/>
              <a:defRPr sz="2029" b="0" i="0" u="none" strike="noStrike" cap="none">
                <a:solidFill>
                  <a:srgbClr val="0000FF"/>
                </a:solidFill>
                <a:latin typeface="Arial"/>
                <a:ea typeface="Arial"/>
                <a:cs typeface="Arial"/>
                <a:sym typeface="Arial"/>
              </a:defRPr>
            </a:lvl2pPr>
            <a:lvl3pPr marL="1371600" marR="0" lvl="2" indent="-346265" algn="l" rtl="0">
              <a:spcBef>
                <a:spcPts val="507"/>
              </a:spcBef>
              <a:spcAft>
                <a:spcPts val="0"/>
              </a:spcAft>
              <a:buClr>
                <a:srgbClr val="0000FF"/>
              </a:buClr>
              <a:buSzPts val="1853"/>
              <a:buFont typeface="Arial"/>
              <a:buChar char="•"/>
              <a:defRPr sz="1853" b="0" i="0" u="none" strike="noStrike" cap="none">
                <a:solidFill>
                  <a:schemeClr val="dk1"/>
                </a:solidFill>
                <a:latin typeface="Arial"/>
                <a:ea typeface="Arial"/>
                <a:cs typeface="Arial"/>
                <a:sym typeface="Arial"/>
              </a:defRPr>
            </a:lvl3pPr>
            <a:lvl4pPr marL="1828800" marR="0" lvl="3" indent="-340677" algn="l" rtl="0">
              <a:spcBef>
                <a:spcPts val="463"/>
              </a:spcBef>
              <a:spcAft>
                <a:spcPts val="0"/>
              </a:spcAft>
              <a:buClr>
                <a:srgbClr val="0000FF"/>
              </a:buClr>
              <a:buSzPts val="1765"/>
              <a:buFont typeface="Arial"/>
              <a:buChar char="–"/>
              <a:defRPr sz="1765" b="0" i="0" u="none" strike="noStrike" cap="none">
                <a:solidFill>
                  <a:srgbClr val="0000FF"/>
                </a:solidFill>
                <a:latin typeface="Arial"/>
                <a:ea typeface="Arial"/>
                <a:cs typeface="Arial"/>
                <a:sym typeface="Arial"/>
              </a:defRPr>
            </a:lvl4pPr>
            <a:lvl5pPr marL="2286000" marR="0" lvl="4" indent="-342900" algn="l" rtl="0">
              <a:spcBef>
                <a:spcPts val="441"/>
              </a:spcBef>
              <a:spcAft>
                <a:spcPts val="0"/>
              </a:spcAft>
              <a:buClr>
                <a:srgbClr val="0000FF"/>
              </a:buClr>
              <a:buSzPts val="1800"/>
              <a:buFont typeface="Arial"/>
              <a:buChar char="&gt;"/>
              <a:defRPr sz="1800" b="0" i="0" u="none" strike="noStrike" cap="none">
                <a:solidFill>
                  <a:schemeClr val="dk1"/>
                </a:solidFill>
                <a:latin typeface="Arial"/>
                <a:ea typeface="Arial"/>
                <a:cs typeface="Arial"/>
                <a:sym typeface="Arial"/>
              </a:defRPr>
            </a:lvl5pPr>
            <a:lvl6pPr marL="2743200" marR="0" lvl="5" indent="-329438" algn="l" rtl="0">
              <a:lnSpc>
                <a:spcPct val="90000"/>
              </a:lnSpc>
              <a:spcBef>
                <a:spcPts val="450"/>
              </a:spcBef>
              <a:spcAft>
                <a:spcPts val="0"/>
              </a:spcAft>
              <a:buClr>
                <a:schemeClr val="dk1"/>
              </a:buClr>
              <a:buSzPts val="1588"/>
              <a:buFont typeface="Arial"/>
              <a:buChar char="•"/>
              <a:defRPr sz="1588" b="0" i="0" u="none" strike="noStrike" cap="none">
                <a:solidFill>
                  <a:schemeClr val="dk1"/>
                </a:solidFill>
                <a:latin typeface="Arial"/>
                <a:ea typeface="Arial"/>
                <a:cs typeface="Arial"/>
                <a:sym typeface="Arial"/>
              </a:defRPr>
            </a:lvl6pPr>
            <a:lvl7pPr marL="3200400" marR="0" lvl="6" indent="-329438" algn="l" rtl="0">
              <a:lnSpc>
                <a:spcPct val="90000"/>
              </a:lnSpc>
              <a:spcBef>
                <a:spcPts val="441"/>
              </a:spcBef>
              <a:spcAft>
                <a:spcPts val="0"/>
              </a:spcAft>
              <a:buClr>
                <a:schemeClr val="dk1"/>
              </a:buClr>
              <a:buSzPts val="1588"/>
              <a:buFont typeface="Arial"/>
              <a:buChar char="•"/>
              <a:defRPr sz="1588" b="0" i="0" u="none" strike="noStrike" cap="none">
                <a:solidFill>
                  <a:schemeClr val="dk1"/>
                </a:solidFill>
                <a:latin typeface="Arial"/>
                <a:ea typeface="Arial"/>
                <a:cs typeface="Arial"/>
                <a:sym typeface="Arial"/>
              </a:defRPr>
            </a:lvl7pPr>
            <a:lvl8pPr marL="3657600" marR="0" lvl="7" indent="-329438" algn="l" rtl="0">
              <a:lnSpc>
                <a:spcPct val="90000"/>
              </a:lnSpc>
              <a:spcBef>
                <a:spcPts val="441"/>
              </a:spcBef>
              <a:spcAft>
                <a:spcPts val="0"/>
              </a:spcAft>
              <a:buClr>
                <a:schemeClr val="dk1"/>
              </a:buClr>
              <a:buSzPts val="1588"/>
              <a:buFont typeface="Arial"/>
              <a:buChar char="•"/>
              <a:defRPr sz="1588" b="0" i="0" u="none" strike="noStrike" cap="none">
                <a:solidFill>
                  <a:schemeClr val="dk1"/>
                </a:solidFill>
                <a:latin typeface="Arial"/>
                <a:ea typeface="Arial"/>
                <a:cs typeface="Arial"/>
                <a:sym typeface="Arial"/>
              </a:defRPr>
            </a:lvl8pPr>
            <a:lvl9pPr marL="4114800" marR="0" lvl="8" indent="-329438" algn="l" rtl="0">
              <a:lnSpc>
                <a:spcPct val="90000"/>
              </a:lnSpc>
              <a:spcBef>
                <a:spcPts val="441"/>
              </a:spcBef>
              <a:spcAft>
                <a:spcPts val="0"/>
              </a:spcAft>
              <a:buClr>
                <a:schemeClr val="dk1"/>
              </a:buClr>
              <a:buSzPts val="1588"/>
              <a:buFont typeface="Arial"/>
              <a:buChar char="•"/>
              <a:defRPr sz="1588" b="0" i="0" u="none" strike="noStrike" cap="none">
                <a:solidFill>
                  <a:schemeClr val="dk1"/>
                </a:solidFill>
                <a:latin typeface="Arial"/>
                <a:ea typeface="Arial"/>
                <a:cs typeface="Arial"/>
                <a:sym typeface="Arial"/>
              </a:defRPr>
            </a:lvl9pPr>
          </a:lstStyle>
          <a:p>
            <a:endParaRPr/>
          </a:p>
        </p:txBody>
      </p:sp>
      <p:sp>
        <p:nvSpPr>
          <p:cNvPr id="205" name="Google Shape;205;p11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lvl1pPr marL="0" marR="0" lvl="0" indent="0" algn="r" rtl="0">
              <a:spcBef>
                <a:spcPts val="0"/>
              </a:spcBef>
              <a:buNone/>
              <a:defRPr sz="971" b="1">
                <a:solidFill>
                  <a:schemeClr val="dk1"/>
                </a:solidFill>
                <a:latin typeface="Arial"/>
                <a:ea typeface="Arial"/>
                <a:cs typeface="Arial"/>
                <a:sym typeface="Arial"/>
              </a:defRPr>
            </a:lvl1pPr>
            <a:lvl2pPr marL="0" marR="0" lvl="1" indent="0" algn="r" rtl="0">
              <a:spcBef>
                <a:spcPts val="0"/>
              </a:spcBef>
              <a:buNone/>
              <a:defRPr sz="971" b="1">
                <a:solidFill>
                  <a:schemeClr val="dk1"/>
                </a:solidFill>
                <a:latin typeface="Arial"/>
                <a:ea typeface="Arial"/>
                <a:cs typeface="Arial"/>
                <a:sym typeface="Arial"/>
              </a:defRPr>
            </a:lvl2pPr>
            <a:lvl3pPr marL="0" marR="0" lvl="2" indent="0" algn="r" rtl="0">
              <a:spcBef>
                <a:spcPts val="0"/>
              </a:spcBef>
              <a:buNone/>
              <a:defRPr sz="971" b="1">
                <a:solidFill>
                  <a:schemeClr val="dk1"/>
                </a:solidFill>
                <a:latin typeface="Arial"/>
                <a:ea typeface="Arial"/>
                <a:cs typeface="Arial"/>
                <a:sym typeface="Arial"/>
              </a:defRPr>
            </a:lvl3pPr>
            <a:lvl4pPr marL="0" marR="0" lvl="3" indent="0" algn="r" rtl="0">
              <a:spcBef>
                <a:spcPts val="0"/>
              </a:spcBef>
              <a:buNone/>
              <a:defRPr sz="971" b="1">
                <a:solidFill>
                  <a:schemeClr val="dk1"/>
                </a:solidFill>
                <a:latin typeface="Arial"/>
                <a:ea typeface="Arial"/>
                <a:cs typeface="Arial"/>
                <a:sym typeface="Arial"/>
              </a:defRPr>
            </a:lvl4pPr>
            <a:lvl5pPr marL="0" marR="0" lvl="4" indent="0" algn="r" rtl="0">
              <a:spcBef>
                <a:spcPts val="0"/>
              </a:spcBef>
              <a:buNone/>
              <a:defRPr sz="971" b="1">
                <a:solidFill>
                  <a:schemeClr val="dk1"/>
                </a:solidFill>
                <a:latin typeface="Arial"/>
                <a:ea typeface="Arial"/>
                <a:cs typeface="Arial"/>
                <a:sym typeface="Arial"/>
              </a:defRPr>
            </a:lvl5pPr>
            <a:lvl6pPr marL="0" marR="0" lvl="5" indent="0" algn="r" rtl="0">
              <a:spcBef>
                <a:spcPts val="0"/>
              </a:spcBef>
              <a:buNone/>
              <a:defRPr sz="971" b="1">
                <a:solidFill>
                  <a:schemeClr val="dk1"/>
                </a:solidFill>
                <a:latin typeface="Arial"/>
                <a:ea typeface="Arial"/>
                <a:cs typeface="Arial"/>
                <a:sym typeface="Arial"/>
              </a:defRPr>
            </a:lvl6pPr>
            <a:lvl7pPr marL="0" marR="0" lvl="6" indent="0" algn="r" rtl="0">
              <a:spcBef>
                <a:spcPts val="0"/>
              </a:spcBef>
              <a:buNone/>
              <a:defRPr sz="971" b="1">
                <a:solidFill>
                  <a:schemeClr val="dk1"/>
                </a:solidFill>
                <a:latin typeface="Arial"/>
                <a:ea typeface="Arial"/>
                <a:cs typeface="Arial"/>
                <a:sym typeface="Arial"/>
              </a:defRPr>
            </a:lvl7pPr>
            <a:lvl8pPr marL="0" marR="0" lvl="7" indent="0" algn="r" rtl="0">
              <a:spcBef>
                <a:spcPts val="0"/>
              </a:spcBef>
              <a:buNone/>
              <a:defRPr sz="971" b="1">
                <a:solidFill>
                  <a:schemeClr val="dk1"/>
                </a:solidFill>
                <a:latin typeface="Arial"/>
                <a:ea typeface="Arial"/>
                <a:cs typeface="Arial"/>
                <a:sym typeface="Arial"/>
              </a:defRPr>
            </a:lvl8pPr>
            <a:lvl9pPr marL="0" marR="0" lvl="8" indent="0" algn="r" rtl="0">
              <a:spcBef>
                <a:spcPts val="0"/>
              </a:spcBef>
              <a:buNone/>
              <a:defRPr sz="971" b="1">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06" name="Google Shape;206;p117"/>
          <p:cNvSpPr txBox="1">
            <a:spLocks noGrp="1"/>
          </p:cNvSpPr>
          <p:nvPr>
            <p:ph type="ftr" idx="11"/>
          </p:nvPr>
        </p:nvSpPr>
        <p:spPr>
          <a:xfrm>
            <a:off x="0" y="6681510"/>
            <a:ext cx="12192000" cy="177894"/>
          </a:xfrm>
          <a:prstGeom prst="rect">
            <a:avLst/>
          </a:prstGeom>
          <a:noFill/>
          <a:ln>
            <a:noFill/>
          </a:ln>
        </p:spPr>
        <p:txBody>
          <a:bodyPr spcFirstLastPara="1" wrap="square" lIns="0" tIns="0" rIns="151550" bIns="0" anchor="t" anchorCtr="0">
            <a:noAutofit/>
          </a:bodyPr>
          <a:lstStyle>
            <a:lvl1pPr marR="0" lvl="0" algn="ctr" rtl="0">
              <a:spcBef>
                <a:spcPts val="0"/>
              </a:spcBef>
              <a:spcAft>
                <a:spcPts val="0"/>
              </a:spcAft>
              <a:buClr>
                <a:schemeClr val="dk1"/>
              </a:buClr>
              <a:buSzPts val="882"/>
              <a:buFont typeface="Arial"/>
              <a:buNone/>
              <a:defRPr sz="882">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pic>
        <p:nvPicPr>
          <p:cNvPr id="207" name="Google Shape;207;p117" descr="R120_G137_B251-200"/>
          <p:cNvPicPr preferRelativeResize="0"/>
          <p:nvPr/>
        </p:nvPicPr>
        <p:blipFill rotWithShape="1">
          <a:blip r:embed="rId13">
            <a:alphaModFix/>
          </a:blip>
          <a:srcRect/>
          <a:stretch/>
        </p:blipFill>
        <p:spPr>
          <a:xfrm>
            <a:off x="11000894" y="315713"/>
            <a:ext cx="967894" cy="356643"/>
          </a:xfrm>
          <a:prstGeom prst="rect">
            <a:avLst/>
          </a:prstGeom>
          <a:noFill/>
          <a:ln>
            <a:noFill/>
          </a:ln>
        </p:spPr>
      </p:pic>
      <p:sp>
        <p:nvSpPr>
          <p:cNvPr id="208" name="Google Shape;208;p117"/>
          <p:cNvSpPr txBox="1"/>
          <p:nvPr/>
        </p:nvSpPr>
        <p:spPr>
          <a:xfrm>
            <a:off x="9577991" y="707249"/>
            <a:ext cx="2464072" cy="2350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927"/>
              <a:buFont typeface="Arial"/>
              <a:buNone/>
            </a:pPr>
            <a:r>
              <a:rPr lang="en-US" sz="927" b="1">
                <a:solidFill>
                  <a:schemeClr val="dk1"/>
                </a:solidFill>
                <a:latin typeface="Arial"/>
                <a:ea typeface="Arial"/>
                <a:cs typeface="Arial"/>
                <a:sym typeface="Arial"/>
              </a:rPr>
              <a:t>IBM ICE (Innovation Centre for Education)</a:t>
            </a:r>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hyperlink" Target="https://www.ibm.com/topics/overfitting" TargetMode="External"/><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hyperlink" Target="https://www.ibm.com/topics/underfittin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hyperlink" Target="https://www.survivalofthebestfit.com/resources"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
          <p:cNvSpPr txBox="1">
            <a:spLocks noGrp="1"/>
          </p:cNvSpPr>
          <p:nvPr>
            <p:ph type="title" idx="4294967295"/>
          </p:nvPr>
        </p:nvSpPr>
        <p:spPr>
          <a:xfrm>
            <a:off x="2781631" y="4231758"/>
            <a:ext cx="6904630" cy="1403497"/>
          </a:xfrm>
          <a:prstGeom prst="rect">
            <a:avLst/>
          </a:prstGeom>
          <a:solidFill>
            <a:schemeClr val="lt1"/>
          </a:solid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00FF"/>
              </a:buClr>
              <a:buSzPts val="4400"/>
              <a:buFont typeface="IBM Plex Sans Medium"/>
              <a:buNone/>
            </a:pPr>
            <a:r>
              <a:rPr lang="en-US" b="1" dirty="0">
                <a:solidFill>
                  <a:srgbClr val="0000FF"/>
                </a:solidFill>
                <a:latin typeface="IBM Plex Sans Medium"/>
                <a:ea typeface="IBM Plex Sans Medium"/>
                <a:cs typeface="IBM Plex Sans Medium"/>
                <a:sym typeface="IBM Plex Sans Medium"/>
              </a:rPr>
              <a:t>Introduction to </a:t>
            </a:r>
            <a:br>
              <a:rPr lang="en-US" b="1" dirty="0">
                <a:solidFill>
                  <a:srgbClr val="0000FF"/>
                </a:solidFill>
                <a:latin typeface="IBM Plex Sans Medium"/>
                <a:ea typeface="IBM Plex Sans Medium"/>
                <a:cs typeface="IBM Plex Sans Medium"/>
                <a:sym typeface="IBM Plex Sans Medium"/>
              </a:rPr>
            </a:br>
            <a:r>
              <a:rPr lang="en-US" b="1" dirty="0">
                <a:solidFill>
                  <a:srgbClr val="0000FF"/>
                </a:solidFill>
                <a:latin typeface="IBM Plex Sans Medium"/>
                <a:ea typeface="IBM Plex Sans Medium"/>
                <a:cs typeface="IBM Plex Sans Medium"/>
                <a:sym typeface="IBM Plex Sans Medium"/>
              </a:rPr>
              <a:t>Artificial Intelligence and Machine Learning</a:t>
            </a:r>
            <a:endParaRPr dirty="0"/>
          </a:p>
        </p:txBody>
      </p:sp>
      <p:sp>
        <p:nvSpPr>
          <p:cNvPr id="280" name="Google Shape;280;p1"/>
          <p:cNvSpPr txBox="1"/>
          <p:nvPr/>
        </p:nvSpPr>
        <p:spPr>
          <a:xfrm>
            <a:off x="548794" y="2351315"/>
            <a:ext cx="11795606" cy="506736"/>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endParaRPr sz="2800" b="0" i="0" u="none" strike="noStrike" cap="none">
              <a:solidFill>
                <a:schemeClr val="dk1"/>
              </a:solidFill>
              <a:latin typeface="Calibri"/>
              <a:ea typeface="Calibri"/>
              <a:cs typeface="Calibri"/>
              <a:sym typeface="Calibri"/>
            </a:endParaRPr>
          </a:p>
        </p:txBody>
      </p:sp>
      <p:sp>
        <p:nvSpPr>
          <p:cNvPr id="282" name="Google Shape;282;p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u="none">
                <a:solidFill>
                  <a:srgbClr val="888888"/>
                </a:solidFill>
                <a:latin typeface="Calibri"/>
                <a:ea typeface="Calibri"/>
                <a:cs typeface="Calibri"/>
                <a:sym typeface="Calibri"/>
              </a:rPr>
              <a:t>© Copyright IBM Corporation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12"/>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Autofit/>
          </a:bodyPr>
          <a:lstStyle/>
          <a:p>
            <a:pPr marL="0" lvl="0" indent="0" algn="l" rtl="0">
              <a:spcBef>
                <a:spcPts val="0"/>
              </a:spcBef>
              <a:spcAft>
                <a:spcPts val="0"/>
              </a:spcAft>
              <a:buNone/>
            </a:pPr>
            <a:r>
              <a:rPr lang="en-US" sz="3200" b="1" i="0">
                <a:solidFill>
                  <a:srgbClr val="1F1F1F"/>
                </a:solidFill>
                <a:latin typeface="IBM Plex Sans"/>
                <a:ea typeface="IBM Plex Sans"/>
                <a:cs typeface="IBM Plex Sans"/>
                <a:sym typeface="IBM Plex Sans"/>
              </a:rPr>
              <a:t>Why is AI Important Today?</a:t>
            </a:r>
            <a:endParaRPr sz="3200">
              <a:latin typeface="IBM Plex Sans"/>
              <a:ea typeface="IBM Plex Sans"/>
              <a:cs typeface="IBM Plex Sans"/>
              <a:sym typeface="IBM Plex Sans"/>
            </a:endParaRPr>
          </a:p>
        </p:txBody>
      </p:sp>
      <p:sp>
        <p:nvSpPr>
          <p:cNvPr id="478" name="Google Shape;478;p12"/>
          <p:cNvSpPr txBox="1">
            <a:spLocks noGrp="1"/>
          </p:cNvSpPr>
          <p:nvPr>
            <p:ph type="body" idx="1"/>
          </p:nvPr>
        </p:nvSpPr>
        <p:spPr>
          <a:xfrm>
            <a:off x="143014" y="1251204"/>
            <a:ext cx="6555498" cy="5227127"/>
          </a:xfrm>
          <a:prstGeom prst="rect">
            <a:avLst/>
          </a:prstGeom>
          <a:noFill/>
          <a:ln>
            <a:noFill/>
          </a:ln>
        </p:spPr>
        <p:txBody>
          <a:bodyPr spcFirstLastPara="1" wrap="square" lIns="59650" tIns="29825" rIns="0" bIns="0" anchor="t" anchorCtr="0">
            <a:noAutofit/>
          </a:bodyPr>
          <a:lstStyle/>
          <a:p>
            <a:pPr marL="218508" lvl="0" indent="-218508" algn="l" rtl="0">
              <a:spcBef>
                <a:spcPts val="0"/>
              </a:spcBef>
              <a:spcAft>
                <a:spcPts val="0"/>
              </a:spcAft>
              <a:buSzPts val="2400"/>
              <a:buFont typeface="IBM Plex Sans"/>
              <a:buChar char="•"/>
            </a:pPr>
            <a:r>
              <a:rPr lang="en-US" sz="2400" b="0" i="0">
                <a:solidFill>
                  <a:srgbClr val="1F1F1F"/>
                </a:solidFill>
                <a:latin typeface="IBM Plex Sans"/>
                <a:ea typeface="IBM Plex Sans"/>
                <a:cs typeface="IBM Plex Sans"/>
                <a:sym typeface="IBM Plex Sans"/>
              </a:rPr>
              <a:t>Artificial Intelligence (AI) is a transformative technology that is playing a crucial role in the Fourth Industrial Revolution (Industry 4.0).</a:t>
            </a:r>
            <a:endParaRPr/>
          </a:p>
          <a:p>
            <a:pPr marL="218508" lvl="0" indent="-218508" algn="l" rtl="0">
              <a:spcBef>
                <a:spcPts val="600"/>
              </a:spcBef>
              <a:spcAft>
                <a:spcPts val="0"/>
              </a:spcAft>
              <a:buSzPts val="2400"/>
              <a:buFont typeface="IBM Plex Sans"/>
              <a:buChar char="•"/>
            </a:pPr>
            <a:r>
              <a:rPr lang="en-US" sz="2400">
                <a:solidFill>
                  <a:srgbClr val="1F1F1F"/>
                </a:solidFill>
                <a:latin typeface="IBM Plex Sans"/>
                <a:ea typeface="IBM Plex Sans"/>
                <a:cs typeface="IBM Plex Sans"/>
                <a:sym typeface="IBM Plex Sans"/>
              </a:rPr>
              <a:t>Key Reasons:</a:t>
            </a:r>
            <a:endParaRPr sz="2400" b="0" i="0">
              <a:solidFill>
                <a:srgbClr val="1F1F1F"/>
              </a:solidFill>
              <a:latin typeface="IBM Plex Sans"/>
              <a:ea typeface="IBM Plex Sans"/>
              <a:cs typeface="IBM Plex Sans"/>
              <a:sym typeface="IBM Plex Sans"/>
            </a:endParaRPr>
          </a:p>
          <a:p>
            <a:pPr marL="677935" lvl="2" indent="-225511" algn="l" rtl="0">
              <a:spcBef>
                <a:spcPts val="600"/>
              </a:spcBef>
              <a:spcAft>
                <a:spcPts val="0"/>
              </a:spcAft>
              <a:buSzPts val="2000"/>
              <a:buFont typeface="Arial"/>
              <a:buChar char="•"/>
            </a:pPr>
            <a:r>
              <a:rPr lang="en-US" sz="2000" i="0">
                <a:solidFill>
                  <a:srgbClr val="1F1F1F"/>
                </a:solidFill>
                <a:latin typeface="IBM Plex Sans"/>
                <a:ea typeface="IBM Plex Sans"/>
                <a:cs typeface="IBM Plex Sans"/>
                <a:sym typeface="IBM Plex Sans"/>
              </a:rPr>
              <a:t>Automates tasks and improves efficiency</a:t>
            </a:r>
            <a:endParaRPr/>
          </a:p>
          <a:p>
            <a:pPr marL="677935" lvl="2" indent="-225511" algn="l" rtl="0">
              <a:spcBef>
                <a:spcPts val="500"/>
              </a:spcBef>
              <a:spcAft>
                <a:spcPts val="0"/>
              </a:spcAft>
              <a:buSzPts val="2000"/>
              <a:buFont typeface="Arial"/>
              <a:buChar char="•"/>
            </a:pPr>
            <a:r>
              <a:rPr lang="en-US" sz="2000" i="0">
                <a:solidFill>
                  <a:srgbClr val="1F1F1F"/>
                </a:solidFill>
                <a:latin typeface="IBM Plex Sans"/>
                <a:ea typeface="IBM Plex Sans"/>
                <a:cs typeface="IBM Plex Sans"/>
                <a:sym typeface="IBM Plex Sans"/>
              </a:rPr>
              <a:t>Analyzes data for better decision-making</a:t>
            </a:r>
            <a:endParaRPr/>
          </a:p>
          <a:p>
            <a:pPr marL="677935" lvl="2" indent="-225511" algn="l" rtl="0">
              <a:spcBef>
                <a:spcPts val="500"/>
              </a:spcBef>
              <a:spcAft>
                <a:spcPts val="0"/>
              </a:spcAft>
              <a:buSzPts val="2000"/>
              <a:buFont typeface="Arial"/>
              <a:buChar char="•"/>
            </a:pPr>
            <a:r>
              <a:rPr lang="en-US" sz="2000" i="0">
                <a:solidFill>
                  <a:srgbClr val="1F1F1F"/>
                </a:solidFill>
                <a:latin typeface="IBM Plex Sans"/>
                <a:ea typeface="IBM Plex Sans"/>
                <a:cs typeface="IBM Plex Sans"/>
                <a:sym typeface="IBM Plex Sans"/>
              </a:rPr>
              <a:t>Predicts equipment failure for proactive maintenance</a:t>
            </a:r>
            <a:endParaRPr/>
          </a:p>
          <a:p>
            <a:pPr marL="677935" lvl="2" indent="-225511" algn="l" rtl="0">
              <a:spcBef>
                <a:spcPts val="500"/>
              </a:spcBef>
              <a:spcAft>
                <a:spcPts val="0"/>
              </a:spcAft>
              <a:buSzPts val="2000"/>
              <a:buFont typeface="Arial"/>
              <a:buChar char="•"/>
            </a:pPr>
            <a:r>
              <a:rPr lang="en-US" sz="2000" i="0">
                <a:solidFill>
                  <a:srgbClr val="1F1F1F"/>
                </a:solidFill>
                <a:latin typeface="IBM Plex Sans"/>
                <a:ea typeface="IBM Plex Sans"/>
                <a:cs typeface="IBM Plex Sans"/>
                <a:sym typeface="IBM Plex Sans"/>
              </a:rPr>
              <a:t>Personalizes products and services for customer satisfaction</a:t>
            </a:r>
            <a:endParaRPr/>
          </a:p>
          <a:p>
            <a:pPr marL="677935" lvl="2" indent="-225511" algn="l" rtl="0">
              <a:spcBef>
                <a:spcPts val="500"/>
              </a:spcBef>
              <a:spcAft>
                <a:spcPts val="0"/>
              </a:spcAft>
              <a:buSzPts val="2000"/>
              <a:buFont typeface="Arial"/>
              <a:buChar char="•"/>
            </a:pPr>
            <a:r>
              <a:rPr lang="en-US" sz="2000" i="0">
                <a:solidFill>
                  <a:srgbClr val="1F1F1F"/>
                </a:solidFill>
                <a:latin typeface="IBM Plex Sans"/>
                <a:ea typeface="IBM Plex Sans"/>
                <a:cs typeface="IBM Plex Sans"/>
                <a:sym typeface="IBM Plex Sans"/>
              </a:rPr>
              <a:t>Enables human-machine collaboration for problem-solving</a:t>
            </a:r>
            <a:endParaRPr/>
          </a:p>
          <a:p>
            <a:pPr marL="677935" lvl="2" indent="-225511" algn="l" rtl="0">
              <a:spcBef>
                <a:spcPts val="500"/>
              </a:spcBef>
              <a:spcAft>
                <a:spcPts val="0"/>
              </a:spcAft>
              <a:buSzPts val="2000"/>
              <a:buFont typeface="Arial"/>
              <a:buChar char="•"/>
            </a:pPr>
            <a:r>
              <a:rPr lang="en-US" sz="2000" i="0">
                <a:solidFill>
                  <a:srgbClr val="1F1F1F"/>
                </a:solidFill>
                <a:latin typeface="IBM Plex Sans"/>
                <a:ea typeface="IBM Plex Sans"/>
                <a:cs typeface="IBM Plex Sans"/>
                <a:sym typeface="IBM Plex Sans"/>
              </a:rPr>
              <a:t>Enhances cybersecurity with threat detection powered by AI</a:t>
            </a:r>
            <a:endParaRPr/>
          </a:p>
          <a:p>
            <a:pPr marL="452423" lvl="2" indent="0" algn="l" rtl="0">
              <a:spcBef>
                <a:spcPts val="500"/>
              </a:spcBef>
              <a:spcAft>
                <a:spcPts val="0"/>
              </a:spcAft>
              <a:buSzPts val="1800"/>
              <a:buFont typeface="Arial"/>
              <a:buNone/>
            </a:pPr>
            <a:endParaRPr sz="1800" i="0">
              <a:solidFill>
                <a:srgbClr val="1F1F1F"/>
              </a:solidFill>
            </a:endParaRPr>
          </a:p>
        </p:txBody>
      </p:sp>
      <p:pic>
        <p:nvPicPr>
          <p:cNvPr id="479" name="Google Shape;479;p12"/>
          <p:cNvPicPr preferRelativeResize="0">
            <a:picLocks noGrp="1"/>
          </p:cNvPicPr>
          <p:nvPr>
            <p:ph type="body" idx="2"/>
          </p:nvPr>
        </p:nvPicPr>
        <p:blipFill rotWithShape="1">
          <a:blip r:embed="rId3">
            <a:alphaModFix/>
          </a:blip>
          <a:srcRect/>
          <a:stretch/>
        </p:blipFill>
        <p:spPr>
          <a:xfrm>
            <a:off x="6874281" y="1426368"/>
            <a:ext cx="4876800" cy="4876800"/>
          </a:xfrm>
          <a:prstGeom prst="rect">
            <a:avLst/>
          </a:prstGeom>
          <a:noFill/>
          <a:ln>
            <a:noFill/>
          </a:ln>
        </p:spPr>
      </p:pic>
      <p:sp>
        <p:nvSpPr>
          <p:cNvPr id="480" name="Google Shape;480;p1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481" name="Google Shape;481;p12"/>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13"/>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marR="0" lvl="0" indent="0" algn="l" rtl="0">
              <a:spcBef>
                <a:spcPts val="0"/>
              </a:spcBef>
              <a:spcAft>
                <a:spcPts val="0"/>
              </a:spcAft>
              <a:buNone/>
            </a:pPr>
            <a:r>
              <a:rPr lang="en-US" sz="3200">
                <a:latin typeface="IBM Plex Sans"/>
                <a:ea typeface="IBM Plex Sans"/>
                <a:cs typeface="IBM Plex Sans"/>
                <a:sym typeface="IBM Plex Sans"/>
              </a:rPr>
              <a:t>Different Types of AI</a:t>
            </a:r>
            <a:endParaRPr sz="3200">
              <a:latin typeface="IBM Plex Sans"/>
              <a:ea typeface="IBM Plex Sans"/>
              <a:cs typeface="IBM Plex Sans"/>
              <a:sym typeface="IBM Plex Sans"/>
            </a:endParaRPr>
          </a:p>
        </p:txBody>
      </p:sp>
      <p:grpSp>
        <p:nvGrpSpPr>
          <p:cNvPr id="488" name="Google Shape;488;p13"/>
          <p:cNvGrpSpPr/>
          <p:nvPr/>
        </p:nvGrpSpPr>
        <p:grpSpPr>
          <a:xfrm>
            <a:off x="714157" y="1403655"/>
            <a:ext cx="10763686" cy="4731330"/>
            <a:chOff x="714157" y="1637572"/>
            <a:chExt cx="10763686" cy="4731330"/>
          </a:xfrm>
        </p:grpSpPr>
        <p:sp>
          <p:nvSpPr>
            <p:cNvPr id="489" name="Google Shape;489;p13"/>
            <p:cNvSpPr/>
            <p:nvPr/>
          </p:nvSpPr>
          <p:spPr>
            <a:xfrm>
              <a:off x="714157" y="1918012"/>
              <a:ext cx="10763686" cy="1041151"/>
            </a:xfrm>
            <a:custGeom>
              <a:avLst/>
              <a:gdLst/>
              <a:ahLst/>
              <a:cxnLst/>
              <a:rect l="l" t="t" r="r" b="b"/>
              <a:pathLst>
                <a:path w="10763686" h="1303877" extrusionOk="0">
                  <a:moveTo>
                    <a:pt x="0" y="0"/>
                  </a:moveTo>
                  <a:lnTo>
                    <a:pt x="10763686" y="0"/>
                  </a:lnTo>
                  <a:lnTo>
                    <a:pt x="10763686" y="1303877"/>
                  </a:lnTo>
                  <a:lnTo>
                    <a:pt x="0" y="1303877"/>
                  </a:lnTo>
                  <a:lnTo>
                    <a:pt x="0" y="0"/>
                  </a:lnTo>
                  <a:close/>
                </a:path>
              </a:pathLst>
            </a:custGeom>
            <a:solidFill>
              <a:schemeClr val="lt1">
                <a:alpha val="89803"/>
              </a:schemeClr>
            </a:solidFill>
            <a:ln w="12700" cap="flat" cmpd="sng">
              <a:solidFill>
                <a:srgbClr val="7788FB"/>
              </a:solidFill>
              <a:prstDash val="solid"/>
              <a:miter lim="800000"/>
              <a:headEnd type="none" w="sm" len="sm"/>
              <a:tailEnd type="none" w="sm" len="sm"/>
            </a:ln>
          </p:spPr>
          <p:txBody>
            <a:bodyPr spcFirstLastPara="1" wrap="square" lIns="835375" tIns="395725" rIns="835375" bIns="135125" anchor="t" anchorCtr="0">
              <a:noAutofit/>
            </a:bodyPr>
            <a:lstStyle/>
            <a:p>
              <a:pPr marL="171450" marR="0" lvl="1" indent="-17145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Narrow AI refers to AI systems that are designed to perform specific tasks, such as language translation or image recognition.</a:t>
              </a:r>
              <a:endParaRPr sz="2000" b="0" i="0" u="none" strike="noStrike" cap="none">
                <a:solidFill>
                  <a:schemeClr val="dk1"/>
                </a:solidFill>
                <a:latin typeface="IBM Plex Sans"/>
                <a:ea typeface="IBM Plex Sans"/>
                <a:cs typeface="IBM Plex Sans"/>
                <a:sym typeface="IBM Plex Sans"/>
              </a:endParaRPr>
            </a:p>
          </p:txBody>
        </p:sp>
        <p:sp>
          <p:nvSpPr>
            <p:cNvPr id="490" name="Google Shape;490;p13"/>
            <p:cNvSpPr/>
            <p:nvPr/>
          </p:nvSpPr>
          <p:spPr>
            <a:xfrm>
              <a:off x="1252341" y="1637572"/>
              <a:ext cx="7534580" cy="560880"/>
            </a:xfrm>
            <a:custGeom>
              <a:avLst/>
              <a:gdLst/>
              <a:ahLst/>
              <a:cxnLst/>
              <a:rect l="l" t="t" r="r" b="b"/>
              <a:pathLst>
                <a:path w="7534580" h="560880" extrusionOk="0">
                  <a:moveTo>
                    <a:pt x="0" y="93482"/>
                  </a:moveTo>
                  <a:cubicBezTo>
                    <a:pt x="0" y="41853"/>
                    <a:pt x="41853" y="0"/>
                    <a:pt x="93482" y="0"/>
                  </a:cubicBezTo>
                  <a:lnTo>
                    <a:pt x="7441098" y="0"/>
                  </a:lnTo>
                  <a:cubicBezTo>
                    <a:pt x="7492727" y="0"/>
                    <a:pt x="7534580" y="41853"/>
                    <a:pt x="7534580" y="93482"/>
                  </a:cubicBezTo>
                  <a:lnTo>
                    <a:pt x="7534580" y="467398"/>
                  </a:lnTo>
                  <a:cubicBezTo>
                    <a:pt x="7534580" y="519027"/>
                    <a:pt x="7492727" y="560880"/>
                    <a:pt x="7441098" y="560880"/>
                  </a:cubicBezTo>
                  <a:lnTo>
                    <a:pt x="93482" y="560880"/>
                  </a:lnTo>
                  <a:cubicBezTo>
                    <a:pt x="41853" y="560880"/>
                    <a:pt x="0" y="519027"/>
                    <a:pt x="0" y="467398"/>
                  </a:cubicBezTo>
                  <a:lnTo>
                    <a:pt x="0" y="93482"/>
                  </a:lnTo>
                  <a:close/>
                </a:path>
              </a:pathLst>
            </a:custGeom>
            <a:solidFill>
              <a:srgbClr val="7788FB"/>
            </a:solidFill>
            <a:ln w="19050" cap="flat" cmpd="sng">
              <a:solidFill>
                <a:schemeClr val="lt1"/>
              </a:solidFill>
              <a:prstDash val="solid"/>
              <a:miter lim="800000"/>
              <a:headEnd type="none" w="sm" len="sm"/>
              <a:tailEnd type="none" w="sm" len="sm"/>
            </a:ln>
          </p:spPr>
          <p:txBody>
            <a:bodyPr spcFirstLastPara="1" wrap="square" lIns="312150" tIns="27375" rIns="312150" bIns="2737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Narrow AI: </a:t>
              </a:r>
              <a:endParaRPr sz="2400">
                <a:solidFill>
                  <a:schemeClr val="lt1"/>
                </a:solidFill>
                <a:latin typeface="IBM Plex Sans"/>
                <a:ea typeface="IBM Plex Sans"/>
                <a:cs typeface="IBM Plex Sans"/>
                <a:sym typeface="IBM Plex Sans"/>
              </a:endParaRPr>
            </a:p>
          </p:txBody>
        </p:sp>
        <p:sp>
          <p:nvSpPr>
            <p:cNvPr id="491" name="Google Shape;491;p13"/>
            <p:cNvSpPr/>
            <p:nvPr/>
          </p:nvSpPr>
          <p:spPr>
            <a:xfrm>
              <a:off x="714157" y="3476626"/>
              <a:ext cx="10763686" cy="1047375"/>
            </a:xfrm>
            <a:custGeom>
              <a:avLst/>
              <a:gdLst/>
              <a:ahLst/>
              <a:cxnLst/>
              <a:rect l="l" t="t" r="r" b="b"/>
              <a:pathLst>
                <a:path w="10763686" h="1047375" extrusionOk="0">
                  <a:moveTo>
                    <a:pt x="0" y="0"/>
                  </a:moveTo>
                  <a:lnTo>
                    <a:pt x="10763686" y="0"/>
                  </a:lnTo>
                  <a:lnTo>
                    <a:pt x="10763686" y="1047375"/>
                  </a:lnTo>
                  <a:lnTo>
                    <a:pt x="0" y="1047375"/>
                  </a:lnTo>
                  <a:lnTo>
                    <a:pt x="0" y="0"/>
                  </a:lnTo>
                  <a:close/>
                </a:path>
              </a:pathLst>
            </a:custGeom>
            <a:solidFill>
              <a:schemeClr val="lt1">
                <a:alpha val="89803"/>
              </a:schemeClr>
            </a:solidFill>
            <a:ln w="12700" cap="flat" cmpd="sng">
              <a:solidFill>
                <a:srgbClr val="7788FB"/>
              </a:solidFill>
              <a:prstDash val="solid"/>
              <a:miter lim="800000"/>
              <a:headEnd type="none" w="sm" len="sm"/>
              <a:tailEnd type="none" w="sm" len="sm"/>
            </a:ln>
          </p:spPr>
          <p:txBody>
            <a:bodyPr spcFirstLastPara="1" wrap="square" lIns="835375" tIns="395725" rIns="835375" bIns="135125" anchor="t" anchorCtr="0">
              <a:noAutofit/>
            </a:bodyPr>
            <a:lstStyle/>
            <a:p>
              <a:pPr marL="171450" marR="0" lvl="1" indent="-17145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General AI is the idea of creating AI systems that possess human-like intelligence and can perform a wide range of tasks.</a:t>
              </a:r>
              <a:endParaRPr sz="2000" b="0" i="0" u="none" strike="noStrike" cap="none">
                <a:solidFill>
                  <a:schemeClr val="dk1"/>
                </a:solidFill>
                <a:latin typeface="IBM Plex Sans"/>
                <a:ea typeface="IBM Plex Sans"/>
                <a:cs typeface="IBM Plex Sans"/>
                <a:sym typeface="IBM Plex Sans"/>
              </a:endParaRPr>
            </a:p>
          </p:txBody>
        </p:sp>
        <p:sp>
          <p:nvSpPr>
            <p:cNvPr id="492" name="Google Shape;492;p13"/>
            <p:cNvSpPr/>
            <p:nvPr/>
          </p:nvSpPr>
          <p:spPr>
            <a:xfrm>
              <a:off x="1252341" y="3196186"/>
              <a:ext cx="7534580" cy="560880"/>
            </a:xfrm>
            <a:custGeom>
              <a:avLst/>
              <a:gdLst/>
              <a:ahLst/>
              <a:cxnLst/>
              <a:rect l="l" t="t" r="r" b="b"/>
              <a:pathLst>
                <a:path w="7534580" h="560880" extrusionOk="0">
                  <a:moveTo>
                    <a:pt x="0" y="93482"/>
                  </a:moveTo>
                  <a:cubicBezTo>
                    <a:pt x="0" y="41853"/>
                    <a:pt x="41853" y="0"/>
                    <a:pt x="93482" y="0"/>
                  </a:cubicBezTo>
                  <a:lnTo>
                    <a:pt x="7441098" y="0"/>
                  </a:lnTo>
                  <a:cubicBezTo>
                    <a:pt x="7492727" y="0"/>
                    <a:pt x="7534580" y="41853"/>
                    <a:pt x="7534580" y="93482"/>
                  </a:cubicBezTo>
                  <a:lnTo>
                    <a:pt x="7534580" y="467398"/>
                  </a:lnTo>
                  <a:cubicBezTo>
                    <a:pt x="7534580" y="519027"/>
                    <a:pt x="7492727" y="560880"/>
                    <a:pt x="7441098" y="560880"/>
                  </a:cubicBezTo>
                  <a:lnTo>
                    <a:pt x="93482" y="560880"/>
                  </a:lnTo>
                  <a:cubicBezTo>
                    <a:pt x="41853" y="560880"/>
                    <a:pt x="0" y="519027"/>
                    <a:pt x="0" y="467398"/>
                  </a:cubicBezTo>
                  <a:lnTo>
                    <a:pt x="0" y="93482"/>
                  </a:lnTo>
                  <a:close/>
                </a:path>
              </a:pathLst>
            </a:custGeom>
            <a:solidFill>
              <a:srgbClr val="7788FB"/>
            </a:solidFill>
            <a:ln w="19050" cap="flat" cmpd="sng">
              <a:solidFill>
                <a:schemeClr val="lt1"/>
              </a:solidFill>
              <a:prstDash val="solid"/>
              <a:miter lim="800000"/>
              <a:headEnd type="none" w="sm" len="sm"/>
              <a:tailEnd type="none" w="sm" len="sm"/>
            </a:ln>
          </p:spPr>
          <p:txBody>
            <a:bodyPr spcFirstLastPara="1" wrap="square" lIns="312150" tIns="27375" rIns="312150" bIns="2737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General AI: </a:t>
              </a:r>
              <a:endParaRPr sz="2400">
                <a:solidFill>
                  <a:schemeClr val="lt1"/>
                </a:solidFill>
                <a:latin typeface="IBM Plex Sans"/>
                <a:ea typeface="IBM Plex Sans"/>
                <a:cs typeface="IBM Plex Sans"/>
                <a:sym typeface="IBM Plex Sans"/>
              </a:endParaRPr>
            </a:p>
          </p:txBody>
        </p:sp>
        <p:sp>
          <p:nvSpPr>
            <p:cNvPr id="493" name="Google Shape;493;p13"/>
            <p:cNvSpPr/>
            <p:nvPr/>
          </p:nvSpPr>
          <p:spPr>
            <a:xfrm>
              <a:off x="714157" y="5035345"/>
              <a:ext cx="10763686" cy="1333557"/>
            </a:xfrm>
            <a:custGeom>
              <a:avLst/>
              <a:gdLst/>
              <a:ahLst/>
              <a:cxnLst/>
              <a:rect l="l" t="t" r="r" b="b"/>
              <a:pathLst>
                <a:path w="10763686" h="1047375" extrusionOk="0">
                  <a:moveTo>
                    <a:pt x="0" y="0"/>
                  </a:moveTo>
                  <a:lnTo>
                    <a:pt x="10763686" y="0"/>
                  </a:lnTo>
                  <a:lnTo>
                    <a:pt x="10763686" y="1047375"/>
                  </a:lnTo>
                  <a:lnTo>
                    <a:pt x="0" y="1047375"/>
                  </a:lnTo>
                  <a:lnTo>
                    <a:pt x="0" y="0"/>
                  </a:lnTo>
                  <a:close/>
                </a:path>
              </a:pathLst>
            </a:custGeom>
            <a:solidFill>
              <a:schemeClr val="lt1">
                <a:alpha val="89803"/>
              </a:schemeClr>
            </a:solidFill>
            <a:ln w="12700" cap="flat" cmpd="sng">
              <a:solidFill>
                <a:srgbClr val="7788FB"/>
              </a:solidFill>
              <a:prstDash val="solid"/>
              <a:miter lim="800000"/>
              <a:headEnd type="none" w="sm" len="sm"/>
              <a:tailEnd type="none" w="sm" len="sm"/>
            </a:ln>
          </p:spPr>
          <p:txBody>
            <a:bodyPr spcFirstLastPara="1" wrap="square" lIns="835375" tIns="395725" rIns="835375" bIns="135125" anchor="t" anchorCtr="0">
              <a:noAutofit/>
            </a:bodyPr>
            <a:lstStyle/>
            <a:p>
              <a:pPr marL="171450" marR="0" lvl="1" indent="-17145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Super AI, also known as Artificial Superintelligence (ASI), is a hypothetical concept for a future AI system that surpasses human intelligence in all aspects.</a:t>
              </a:r>
              <a:endParaRPr sz="2000" b="0" i="0" u="none" strike="noStrike" cap="none">
                <a:solidFill>
                  <a:schemeClr val="dk1"/>
                </a:solidFill>
                <a:latin typeface="IBM Plex Sans"/>
                <a:ea typeface="IBM Plex Sans"/>
                <a:cs typeface="IBM Plex Sans"/>
                <a:sym typeface="IBM Plex Sans"/>
              </a:endParaRPr>
            </a:p>
          </p:txBody>
        </p:sp>
        <p:sp>
          <p:nvSpPr>
            <p:cNvPr id="494" name="Google Shape;494;p13"/>
            <p:cNvSpPr/>
            <p:nvPr/>
          </p:nvSpPr>
          <p:spPr>
            <a:xfrm>
              <a:off x="1252341" y="4754905"/>
              <a:ext cx="7534580" cy="560880"/>
            </a:xfrm>
            <a:custGeom>
              <a:avLst/>
              <a:gdLst/>
              <a:ahLst/>
              <a:cxnLst/>
              <a:rect l="l" t="t" r="r" b="b"/>
              <a:pathLst>
                <a:path w="7534580" h="560880" extrusionOk="0">
                  <a:moveTo>
                    <a:pt x="0" y="93482"/>
                  </a:moveTo>
                  <a:cubicBezTo>
                    <a:pt x="0" y="41853"/>
                    <a:pt x="41853" y="0"/>
                    <a:pt x="93482" y="0"/>
                  </a:cubicBezTo>
                  <a:lnTo>
                    <a:pt x="7441098" y="0"/>
                  </a:lnTo>
                  <a:cubicBezTo>
                    <a:pt x="7492727" y="0"/>
                    <a:pt x="7534580" y="41853"/>
                    <a:pt x="7534580" y="93482"/>
                  </a:cubicBezTo>
                  <a:lnTo>
                    <a:pt x="7534580" y="467398"/>
                  </a:lnTo>
                  <a:cubicBezTo>
                    <a:pt x="7534580" y="519027"/>
                    <a:pt x="7492727" y="560880"/>
                    <a:pt x="7441098" y="560880"/>
                  </a:cubicBezTo>
                  <a:lnTo>
                    <a:pt x="93482" y="560880"/>
                  </a:lnTo>
                  <a:cubicBezTo>
                    <a:pt x="41853" y="560880"/>
                    <a:pt x="0" y="519027"/>
                    <a:pt x="0" y="467398"/>
                  </a:cubicBezTo>
                  <a:lnTo>
                    <a:pt x="0" y="93482"/>
                  </a:lnTo>
                  <a:close/>
                </a:path>
              </a:pathLst>
            </a:custGeom>
            <a:solidFill>
              <a:srgbClr val="7788FB"/>
            </a:solidFill>
            <a:ln w="19050" cap="flat" cmpd="sng">
              <a:solidFill>
                <a:schemeClr val="lt1"/>
              </a:solidFill>
              <a:prstDash val="solid"/>
              <a:miter lim="800000"/>
              <a:headEnd type="none" w="sm" len="sm"/>
              <a:tailEnd type="none" w="sm" len="sm"/>
            </a:ln>
          </p:spPr>
          <p:txBody>
            <a:bodyPr spcFirstLastPara="1" wrap="square" lIns="312150" tIns="27375" rIns="312150" bIns="2737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Super AI: </a:t>
              </a:r>
              <a:endParaRPr sz="2400">
                <a:solidFill>
                  <a:schemeClr val="lt1"/>
                </a:solidFill>
                <a:latin typeface="IBM Plex Sans"/>
                <a:ea typeface="IBM Plex Sans"/>
                <a:cs typeface="IBM Plex Sans"/>
                <a:sym typeface="IBM Plex Sans"/>
              </a:endParaRPr>
            </a:p>
          </p:txBody>
        </p:sp>
      </p:grpSp>
      <p:sp>
        <p:nvSpPr>
          <p:cNvPr id="495" name="Google Shape;495;p13"/>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496" name="Google Shape;496;p13"/>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4"/>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How AI Works?</a:t>
            </a:r>
            <a:endParaRPr sz="3200">
              <a:latin typeface="IBM Plex Sans"/>
              <a:ea typeface="IBM Plex Sans"/>
              <a:cs typeface="IBM Plex Sans"/>
              <a:sym typeface="IBM Plex Sans"/>
            </a:endParaRPr>
          </a:p>
        </p:txBody>
      </p:sp>
      <p:pic>
        <p:nvPicPr>
          <p:cNvPr id="503" name="Google Shape;503;p14" descr="Examples of AI technologies (e.g., artificial neural networks): "/>
          <p:cNvPicPr preferRelativeResize="0">
            <a:picLocks noGrp="1"/>
          </p:cNvPicPr>
          <p:nvPr>
            <p:ph type="body" idx="1"/>
          </p:nvPr>
        </p:nvPicPr>
        <p:blipFill rotWithShape="1">
          <a:blip r:embed="rId3">
            <a:alphaModFix/>
          </a:blip>
          <a:srcRect t="3921" r="3" b="3"/>
          <a:stretch/>
        </p:blipFill>
        <p:spPr>
          <a:xfrm>
            <a:off x="217442" y="1346200"/>
            <a:ext cx="5805439" cy="5307296"/>
          </a:xfrm>
          <a:prstGeom prst="rect">
            <a:avLst/>
          </a:prstGeom>
          <a:noFill/>
          <a:ln>
            <a:noFill/>
          </a:ln>
        </p:spPr>
      </p:pic>
      <p:sp>
        <p:nvSpPr>
          <p:cNvPr id="504" name="Google Shape;504;p14"/>
          <p:cNvSpPr txBox="1">
            <a:spLocks noGrp="1"/>
          </p:cNvSpPr>
          <p:nvPr>
            <p:ph type="body" idx="2"/>
          </p:nvPr>
        </p:nvSpPr>
        <p:spPr>
          <a:xfrm>
            <a:off x="5901070" y="1346200"/>
            <a:ext cx="6113902" cy="5307296"/>
          </a:xfrm>
          <a:prstGeom prst="rect">
            <a:avLst/>
          </a:prstGeom>
          <a:noFill/>
          <a:ln>
            <a:noFill/>
          </a:ln>
        </p:spPr>
        <p:txBody>
          <a:bodyPr spcFirstLastPara="1" wrap="square" lIns="59650" tIns="29825" rIns="0" bIns="0" anchor="t" anchorCtr="0">
            <a:normAutofit/>
          </a:bodyPr>
          <a:lstStyle/>
          <a:p>
            <a:pPr marL="457200" marR="0" lvl="1" indent="0" algn="l" rtl="0">
              <a:lnSpc>
                <a:spcPct val="90000"/>
              </a:lnSpc>
              <a:spcBef>
                <a:spcPts val="0"/>
              </a:spcBef>
              <a:spcAft>
                <a:spcPts val="0"/>
              </a:spcAft>
              <a:buSzPts val="2400"/>
              <a:buNone/>
            </a:pPr>
            <a:r>
              <a:rPr lang="en-US" sz="2400" b="1">
                <a:solidFill>
                  <a:schemeClr val="dk1"/>
                </a:solidFill>
                <a:latin typeface="IBM Plex Sans"/>
                <a:ea typeface="IBM Plex Sans"/>
                <a:cs typeface="IBM Plex Sans"/>
                <a:sym typeface="IBM Plex Sans"/>
              </a:rPr>
              <a:t>Methods of making machines intelligent (Learning from data, Thinking like brains): </a:t>
            </a:r>
            <a:endParaRPr/>
          </a:p>
          <a:p>
            <a:pPr marL="1027012" lvl="2" indent="-342900" algn="l" rtl="0">
              <a:lnSpc>
                <a:spcPct val="90000"/>
              </a:lnSpc>
              <a:spcBef>
                <a:spcPts val="800"/>
              </a:spcBef>
              <a:spcAft>
                <a:spcPts val="0"/>
              </a:spcAft>
              <a:buSzPts val="2000"/>
              <a:buFont typeface="IBM Plex Sans"/>
              <a:buChar char="•"/>
            </a:pPr>
            <a:r>
              <a:rPr lang="en-US" sz="2000">
                <a:latin typeface="IBM Plex Sans"/>
                <a:ea typeface="IBM Plex Sans"/>
                <a:cs typeface="IBM Plex Sans"/>
                <a:sym typeface="IBM Plex Sans"/>
              </a:rPr>
              <a:t>AI systems learn from data through algorithms and can mimic the way human brains process information. AI systems analyze tons of information, like photos or text, to learn patterns and improve their skills.</a:t>
            </a:r>
            <a:endParaRPr/>
          </a:p>
          <a:p>
            <a:pPr marL="457200" marR="0" lvl="1" indent="0" algn="l" rtl="0">
              <a:lnSpc>
                <a:spcPct val="90000"/>
              </a:lnSpc>
              <a:spcBef>
                <a:spcPts val="800"/>
              </a:spcBef>
              <a:spcAft>
                <a:spcPts val="0"/>
              </a:spcAft>
              <a:buSzPts val="2400"/>
              <a:buNone/>
            </a:pPr>
            <a:r>
              <a:rPr lang="en-US" sz="2400" b="1">
                <a:solidFill>
                  <a:schemeClr val="dk1"/>
                </a:solidFill>
                <a:latin typeface="IBM Plex Sans"/>
                <a:ea typeface="IBM Plex Sans"/>
                <a:cs typeface="IBM Plex Sans"/>
                <a:sym typeface="IBM Plex Sans"/>
              </a:rPr>
              <a:t>Examples of AI technologies (e.g., artificial neural networks): </a:t>
            </a:r>
            <a:endParaRPr/>
          </a:p>
          <a:p>
            <a:pPr marL="1027012" lvl="2" indent="-342900" algn="l" rtl="0">
              <a:lnSpc>
                <a:spcPct val="90000"/>
              </a:lnSpc>
              <a:spcBef>
                <a:spcPts val="800"/>
              </a:spcBef>
              <a:spcAft>
                <a:spcPts val="0"/>
              </a:spcAft>
              <a:buSzPts val="2000"/>
              <a:buFont typeface="IBM Plex Sans"/>
              <a:buChar char="•"/>
            </a:pPr>
            <a:r>
              <a:rPr lang="en-US" sz="2000">
                <a:latin typeface="IBM Plex Sans"/>
                <a:ea typeface="IBM Plex Sans"/>
                <a:cs typeface="IBM Plex Sans"/>
                <a:sym typeface="IBM Plex Sans"/>
              </a:rPr>
              <a:t>AI technologies include artificial neural networks, which are algorithms inspired by the structure of the human brain.</a:t>
            </a:r>
            <a:endParaRPr sz="2000">
              <a:latin typeface="IBM Plex Sans"/>
              <a:ea typeface="IBM Plex Sans"/>
              <a:cs typeface="IBM Plex Sans"/>
              <a:sym typeface="IBM Plex Sans"/>
            </a:endParaRPr>
          </a:p>
          <a:p>
            <a:pPr marL="218508" lvl="0" indent="-97858" algn="l" rtl="0">
              <a:lnSpc>
                <a:spcPct val="90000"/>
              </a:lnSpc>
              <a:spcBef>
                <a:spcPts val="800"/>
              </a:spcBef>
              <a:spcAft>
                <a:spcPts val="0"/>
              </a:spcAft>
              <a:buSzPts val="1900"/>
              <a:buFont typeface="Arial"/>
              <a:buNone/>
            </a:pPr>
            <a:endParaRPr sz="1900"/>
          </a:p>
        </p:txBody>
      </p:sp>
      <p:sp>
        <p:nvSpPr>
          <p:cNvPr id="505" name="Google Shape;505;p14"/>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506" name="Google Shape;506;p14"/>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4"/>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457200" marR="0" lvl="1" indent="0" algn="l" rtl="0">
              <a:lnSpc>
                <a:spcPct val="90000"/>
              </a:lnSpc>
              <a:spcBef>
                <a:spcPts val="0"/>
              </a:spcBef>
              <a:spcAft>
                <a:spcPts val="0"/>
              </a:spcAft>
              <a:buSzPts val="2400"/>
              <a:buNone/>
            </a:pPr>
            <a:r>
              <a:rPr lang="en-US" sz="3200" b="1" dirty="0">
                <a:solidFill>
                  <a:schemeClr val="dk1"/>
                </a:solidFill>
                <a:latin typeface="IBM Plex Sans"/>
                <a:ea typeface="IBM Plex Sans"/>
                <a:cs typeface="IBM Plex Sans"/>
                <a:sym typeface="IBM Plex Sans"/>
              </a:rPr>
              <a:t>Are AI and Machine Learning the Same?</a:t>
            </a:r>
          </a:p>
        </p:txBody>
      </p:sp>
      <p:sp>
        <p:nvSpPr>
          <p:cNvPr id="504" name="Google Shape;504;p14"/>
          <p:cNvSpPr txBox="1">
            <a:spLocks noGrp="1"/>
          </p:cNvSpPr>
          <p:nvPr>
            <p:ph type="body" idx="2"/>
          </p:nvPr>
        </p:nvSpPr>
        <p:spPr>
          <a:xfrm>
            <a:off x="5901070" y="1346200"/>
            <a:ext cx="6113902" cy="5307296"/>
          </a:xfrm>
          <a:prstGeom prst="rect">
            <a:avLst/>
          </a:prstGeom>
          <a:noFill/>
          <a:ln>
            <a:noFill/>
          </a:ln>
        </p:spPr>
        <p:txBody>
          <a:bodyPr spcFirstLastPara="1" wrap="square" lIns="59650" tIns="29825" rIns="0" bIns="0" anchor="t" anchorCtr="0">
            <a:normAutofit/>
          </a:bodyPr>
          <a:lstStyle/>
          <a:p>
            <a:pPr marL="457200" marR="0" lvl="1" indent="0" algn="l" rtl="0">
              <a:lnSpc>
                <a:spcPct val="90000"/>
              </a:lnSpc>
              <a:spcBef>
                <a:spcPts val="0"/>
              </a:spcBef>
              <a:spcAft>
                <a:spcPts val="0"/>
              </a:spcAft>
              <a:buSzPts val="2400"/>
              <a:buNone/>
            </a:pPr>
            <a:r>
              <a:rPr lang="en-US" sz="2000" dirty="0">
                <a:solidFill>
                  <a:schemeClr val="dk1"/>
                </a:solidFill>
                <a:latin typeface="IBM Plex Sans"/>
                <a:ea typeface="IBM Plex Sans"/>
                <a:cs typeface="IBM Plex Sans"/>
                <a:sym typeface="IBM Plex Sans"/>
              </a:rPr>
              <a:t>Machine Learning is a subset of AI, meaning that all ML systems are part of AI, but not all AI systems involve ML.</a:t>
            </a:r>
          </a:p>
          <a:p>
            <a:pPr marL="457200" marR="0" lvl="1" indent="0" algn="l" rtl="0">
              <a:lnSpc>
                <a:spcPct val="90000"/>
              </a:lnSpc>
              <a:spcBef>
                <a:spcPts val="0"/>
              </a:spcBef>
              <a:spcAft>
                <a:spcPts val="0"/>
              </a:spcAft>
              <a:buSzPts val="2400"/>
              <a:buNone/>
            </a:pPr>
            <a:endParaRPr lang="en-US" sz="2000" dirty="0">
              <a:solidFill>
                <a:schemeClr val="dk1"/>
              </a:solidFill>
              <a:latin typeface="IBM Plex Sans"/>
              <a:ea typeface="IBM Plex Sans"/>
              <a:cs typeface="IBM Plex Sans"/>
              <a:sym typeface="IBM Plex Sans"/>
            </a:endParaRPr>
          </a:p>
          <a:p>
            <a:pPr marL="457200" marR="0" lvl="1" indent="0" algn="l" rtl="0">
              <a:lnSpc>
                <a:spcPct val="90000"/>
              </a:lnSpc>
              <a:spcBef>
                <a:spcPts val="0"/>
              </a:spcBef>
              <a:spcAft>
                <a:spcPts val="0"/>
              </a:spcAft>
              <a:buSzPts val="2400"/>
              <a:buNone/>
            </a:pPr>
            <a:r>
              <a:rPr lang="en-US" sz="2000" dirty="0">
                <a:solidFill>
                  <a:schemeClr val="dk1"/>
                </a:solidFill>
                <a:latin typeface="IBM Plex Sans"/>
                <a:ea typeface="IBM Plex Sans"/>
                <a:cs typeface="IBM Plex Sans"/>
                <a:sym typeface="IBM Plex Sans"/>
              </a:rPr>
              <a:t>•	AI: The broader concept that encompasses any technique that enables computers to mimic human intelligence.</a:t>
            </a:r>
          </a:p>
          <a:p>
            <a:pPr marL="457200" marR="0" lvl="1" indent="0" algn="l" rtl="0">
              <a:lnSpc>
                <a:spcPct val="90000"/>
              </a:lnSpc>
              <a:spcBef>
                <a:spcPts val="0"/>
              </a:spcBef>
              <a:spcAft>
                <a:spcPts val="0"/>
              </a:spcAft>
              <a:buSzPts val="2400"/>
              <a:buNone/>
            </a:pPr>
            <a:endParaRPr lang="en-US" sz="2000" dirty="0">
              <a:solidFill>
                <a:schemeClr val="dk1"/>
              </a:solidFill>
              <a:latin typeface="IBM Plex Sans"/>
              <a:ea typeface="IBM Plex Sans"/>
              <a:cs typeface="IBM Plex Sans"/>
              <a:sym typeface="IBM Plex Sans"/>
            </a:endParaRPr>
          </a:p>
          <a:p>
            <a:pPr marL="457200" marR="0" lvl="1" indent="0" algn="l" rtl="0">
              <a:lnSpc>
                <a:spcPct val="90000"/>
              </a:lnSpc>
              <a:spcBef>
                <a:spcPts val="0"/>
              </a:spcBef>
              <a:spcAft>
                <a:spcPts val="0"/>
              </a:spcAft>
              <a:buSzPts val="2400"/>
              <a:buNone/>
            </a:pPr>
            <a:r>
              <a:rPr lang="en-US" sz="2000" dirty="0">
                <a:solidFill>
                  <a:schemeClr val="dk1"/>
                </a:solidFill>
                <a:latin typeface="IBM Plex Sans"/>
                <a:ea typeface="IBM Plex Sans"/>
                <a:cs typeface="IBM Plex Sans"/>
                <a:sym typeface="IBM Plex Sans"/>
              </a:rPr>
              <a:t>•	ML: A specific approach within AI that uses data and algorithms to enable computers to learn and improve from experience without being explicitly programmed for each task.</a:t>
            </a:r>
          </a:p>
          <a:p>
            <a:pPr marL="457200" marR="0" lvl="1" indent="0" algn="l" rtl="0">
              <a:lnSpc>
                <a:spcPct val="90000"/>
              </a:lnSpc>
              <a:spcBef>
                <a:spcPts val="0"/>
              </a:spcBef>
              <a:spcAft>
                <a:spcPts val="0"/>
              </a:spcAft>
              <a:buSzPts val="2400"/>
              <a:buNone/>
            </a:pPr>
            <a:r>
              <a:rPr lang="en-US" sz="2000" dirty="0">
                <a:solidFill>
                  <a:schemeClr val="dk1"/>
                </a:solidFill>
                <a:latin typeface="IBM Plex Sans"/>
                <a:ea typeface="IBM Plex Sans"/>
                <a:cs typeface="IBM Plex Sans"/>
                <a:sym typeface="IBM Plex Sans"/>
              </a:rPr>
              <a:t>While AI represents the overarching goal of creating intelligent systems, ML provides one of the primary methods for achieving this goal.</a:t>
            </a:r>
          </a:p>
          <a:p>
            <a:pPr marL="218508" lvl="0" indent="-97858" algn="l" rtl="0">
              <a:lnSpc>
                <a:spcPct val="90000"/>
              </a:lnSpc>
              <a:spcBef>
                <a:spcPts val="800"/>
              </a:spcBef>
              <a:spcAft>
                <a:spcPts val="0"/>
              </a:spcAft>
              <a:buSzPts val="1900"/>
              <a:buFont typeface="Arial"/>
              <a:buNone/>
            </a:pPr>
            <a:endParaRPr sz="1900" dirty="0"/>
          </a:p>
        </p:txBody>
      </p:sp>
      <p:sp>
        <p:nvSpPr>
          <p:cNvPr id="505" name="Google Shape;505;p14"/>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506" name="Google Shape;506;p14"/>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13</a:t>
            </a:fld>
            <a:endParaRPr/>
          </a:p>
        </p:txBody>
      </p:sp>
      <p:pic>
        <p:nvPicPr>
          <p:cNvPr id="4" name="Picture 3">
            <a:extLst>
              <a:ext uri="{FF2B5EF4-FFF2-40B4-BE49-F238E27FC236}">
                <a16:creationId xmlns:a16="http://schemas.microsoft.com/office/drawing/2014/main" id="{B0F4E937-2092-FADA-298A-D3723FD76840}"/>
              </a:ext>
            </a:extLst>
          </p:cNvPr>
          <p:cNvPicPr>
            <a:picLocks noChangeAspect="1"/>
          </p:cNvPicPr>
          <p:nvPr/>
        </p:nvPicPr>
        <p:blipFill>
          <a:blip r:embed="rId3"/>
          <a:stretch>
            <a:fillRect/>
          </a:stretch>
        </p:blipFill>
        <p:spPr>
          <a:xfrm>
            <a:off x="861703" y="1686430"/>
            <a:ext cx="4102964" cy="3889585"/>
          </a:xfrm>
          <a:prstGeom prst="rect">
            <a:avLst/>
          </a:prstGeom>
        </p:spPr>
      </p:pic>
    </p:spTree>
    <p:extLst>
      <p:ext uri="{BB962C8B-B14F-4D97-AF65-F5344CB8AC3E}">
        <p14:creationId xmlns:p14="http://schemas.microsoft.com/office/powerpoint/2010/main" val="2208809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17"/>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Branches of AI</a:t>
            </a:r>
            <a:endParaRPr sz="3200">
              <a:latin typeface="IBM Plex Sans"/>
              <a:ea typeface="IBM Plex Sans"/>
              <a:cs typeface="IBM Plex Sans"/>
              <a:sym typeface="IBM Plex Sans"/>
            </a:endParaRPr>
          </a:p>
        </p:txBody>
      </p:sp>
      <p:grpSp>
        <p:nvGrpSpPr>
          <p:cNvPr id="551" name="Google Shape;551;p17"/>
          <p:cNvGrpSpPr/>
          <p:nvPr/>
        </p:nvGrpSpPr>
        <p:grpSpPr>
          <a:xfrm>
            <a:off x="590540" y="1302387"/>
            <a:ext cx="10699213" cy="5026456"/>
            <a:chOff x="0" y="19852"/>
            <a:chExt cx="10699213" cy="5026456"/>
          </a:xfrm>
        </p:grpSpPr>
        <p:sp>
          <p:nvSpPr>
            <p:cNvPr id="552" name="Google Shape;552;p17"/>
            <p:cNvSpPr/>
            <p:nvPr/>
          </p:nvSpPr>
          <p:spPr>
            <a:xfrm>
              <a:off x="0" y="329812"/>
              <a:ext cx="10699213" cy="1190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7"/>
            <p:cNvSpPr txBox="1"/>
            <p:nvPr/>
          </p:nvSpPr>
          <p:spPr>
            <a:xfrm>
              <a:off x="0" y="329812"/>
              <a:ext cx="10699213" cy="1190700"/>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Machine Learning involves algorithms that learn from data. Use case includes recommendation systems, spam detection.</a:t>
              </a:r>
              <a:endParaRPr sz="2000" b="0" i="0" u="none" strike="noStrike" cap="none">
                <a:solidFill>
                  <a:schemeClr val="dk1"/>
                </a:solidFill>
                <a:latin typeface="IBM Plex Sans"/>
                <a:ea typeface="IBM Plex Sans"/>
                <a:cs typeface="IBM Plex Sans"/>
                <a:sym typeface="IBM Plex Sans"/>
              </a:endParaRPr>
            </a:p>
          </p:txBody>
        </p:sp>
        <p:sp>
          <p:nvSpPr>
            <p:cNvPr id="554" name="Google Shape;554;p17"/>
            <p:cNvSpPr/>
            <p:nvPr/>
          </p:nvSpPr>
          <p:spPr>
            <a:xfrm>
              <a:off x="534960" y="19852"/>
              <a:ext cx="7489449" cy="6199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7"/>
            <p:cNvSpPr txBox="1"/>
            <p:nvPr/>
          </p:nvSpPr>
          <p:spPr>
            <a:xfrm>
              <a:off x="565222" y="50114"/>
              <a:ext cx="7428925" cy="559396"/>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Machine Learning</a:t>
              </a:r>
              <a:endParaRPr sz="2400">
                <a:solidFill>
                  <a:schemeClr val="lt1"/>
                </a:solidFill>
                <a:latin typeface="IBM Plex Sans"/>
                <a:ea typeface="IBM Plex Sans"/>
                <a:cs typeface="IBM Plex Sans"/>
                <a:sym typeface="IBM Plex Sans"/>
              </a:endParaRPr>
            </a:p>
          </p:txBody>
        </p:sp>
        <p:sp>
          <p:nvSpPr>
            <p:cNvPr id="556" name="Google Shape;556;p17"/>
            <p:cNvSpPr/>
            <p:nvPr/>
          </p:nvSpPr>
          <p:spPr>
            <a:xfrm>
              <a:off x="0" y="1943873"/>
              <a:ext cx="10699213" cy="1488374"/>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7"/>
            <p:cNvSpPr txBox="1"/>
            <p:nvPr/>
          </p:nvSpPr>
          <p:spPr>
            <a:xfrm>
              <a:off x="0" y="1943873"/>
              <a:ext cx="10699213" cy="1488374"/>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Deep Learning is inspired by human brains and uses neural networks for complex tasks. Use case includes image recognition and language translation.</a:t>
              </a:r>
              <a:endParaRPr sz="2000" b="0" i="0" u="none" strike="noStrike" cap="none">
                <a:solidFill>
                  <a:schemeClr val="dk1"/>
                </a:solidFill>
                <a:latin typeface="IBM Plex Sans"/>
                <a:ea typeface="IBM Plex Sans"/>
                <a:cs typeface="IBM Plex Sans"/>
                <a:sym typeface="IBM Plex Sans"/>
              </a:endParaRPr>
            </a:p>
          </p:txBody>
        </p:sp>
        <p:sp>
          <p:nvSpPr>
            <p:cNvPr id="558" name="Google Shape;558;p17"/>
            <p:cNvSpPr/>
            <p:nvPr/>
          </p:nvSpPr>
          <p:spPr>
            <a:xfrm>
              <a:off x="534960" y="1633912"/>
              <a:ext cx="7489449" cy="6199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7"/>
            <p:cNvSpPr txBox="1"/>
            <p:nvPr/>
          </p:nvSpPr>
          <p:spPr>
            <a:xfrm>
              <a:off x="565222" y="1664174"/>
              <a:ext cx="7428925" cy="559396"/>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Deep Learning</a:t>
              </a:r>
              <a:endParaRPr sz="2400">
                <a:solidFill>
                  <a:schemeClr val="lt1"/>
                </a:solidFill>
                <a:latin typeface="IBM Plex Sans"/>
                <a:ea typeface="IBM Plex Sans"/>
                <a:cs typeface="IBM Plex Sans"/>
                <a:sym typeface="IBM Plex Sans"/>
              </a:endParaRPr>
            </a:p>
          </p:txBody>
        </p:sp>
        <p:sp>
          <p:nvSpPr>
            <p:cNvPr id="560" name="Google Shape;560;p17"/>
            <p:cNvSpPr/>
            <p:nvPr/>
          </p:nvSpPr>
          <p:spPr>
            <a:xfrm>
              <a:off x="0" y="3855608"/>
              <a:ext cx="10699213" cy="1190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7"/>
            <p:cNvSpPr txBox="1"/>
            <p:nvPr/>
          </p:nvSpPr>
          <p:spPr>
            <a:xfrm>
              <a:off x="0" y="3855608"/>
              <a:ext cx="10699213" cy="1190700"/>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NLP enables computers to understand human language. Use case includes Chatbot, Virtual Assistant</a:t>
              </a:r>
              <a:endParaRPr sz="2000" b="0" i="0" u="none" strike="noStrike" cap="none">
                <a:solidFill>
                  <a:schemeClr val="dk1"/>
                </a:solidFill>
                <a:latin typeface="IBM Plex Sans"/>
                <a:ea typeface="IBM Plex Sans"/>
                <a:cs typeface="IBM Plex Sans"/>
                <a:sym typeface="IBM Plex Sans"/>
              </a:endParaRPr>
            </a:p>
          </p:txBody>
        </p:sp>
        <p:sp>
          <p:nvSpPr>
            <p:cNvPr id="562" name="Google Shape;562;p17"/>
            <p:cNvSpPr/>
            <p:nvPr/>
          </p:nvSpPr>
          <p:spPr>
            <a:xfrm>
              <a:off x="534960" y="3545648"/>
              <a:ext cx="7489449" cy="6199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7"/>
            <p:cNvSpPr txBox="1"/>
            <p:nvPr/>
          </p:nvSpPr>
          <p:spPr>
            <a:xfrm>
              <a:off x="565222" y="3575910"/>
              <a:ext cx="7428925" cy="559396"/>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Natural Language Processing (NLP) </a:t>
              </a:r>
              <a:endParaRPr sz="2400">
                <a:solidFill>
                  <a:schemeClr val="lt1"/>
                </a:solidFill>
                <a:latin typeface="IBM Plex Sans"/>
                <a:ea typeface="IBM Plex Sans"/>
                <a:cs typeface="IBM Plex Sans"/>
                <a:sym typeface="IBM Plex Sans"/>
              </a:endParaRPr>
            </a:p>
          </p:txBody>
        </p:sp>
      </p:grpSp>
      <p:sp>
        <p:nvSpPr>
          <p:cNvPr id="564" name="Google Shape;564;p1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565" name="Google Shape;565;p1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18"/>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Branches of AI</a:t>
            </a:r>
            <a:endParaRPr sz="3200">
              <a:latin typeface="IBM Plex Sans"/>
              <a:ea typeface="IBM Plex Sans"/>
              <a:cs typeface="IBM Plex Sans"/>
              <a:sym typeface="IBM Plex Sans"/>
            </a:endParaRPr>
          </a:p>
        </p:txBody>
      </p:sp>
      <p:grpSp>
        <p:nvGrpSpPr>
          <p:cNvPr id="572" name="Google Shape;572;p18"/>
          <p:cNvGrpSpPr/>
          <p:nvPr/>
        </p:nvGrpSpPr>
        <p:grpSpPr>
          <a:xfrm>
            <a:off x="590540" y="1461531"/>
            <a:ext cx="10699213" cy="3803761"/>
            <a:chOff x="0" y="9720"/>
            <a:chExt cx="10699213" cy="3803761"/>
          </a:xfrm>
        </p:grpSpPr>
        <p:sp>
          <p:nvSpPr>
            <p:cNvPr id="573" name="Google Shape;573;p18"/>
            <p:cNvSpPr/>
            <p:nvPr/>
          </p:nvSpPr>
          <p:spPr>
            <a:xfrm>
              <a:off x="0" y="275401"/>
              <a:ext cx="10699213" cy="11340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txBox="1"/>
            <p:nvPr/>
          </p:nvSpPr>
          <p:spPr>
            <a:xfrm>
              <a:off x="0" y="275401"/>
              <a:ext cx="10699213" cy="1134000"/>
            </a:xfrm>
            <a:prstGeom prst="rect">
              <a:avLst/>
            </a:prstGeom>
            <a:noFill/>
            <a:ln>
              <a:noFill/>
            </a:ln>
          </p:spPr>
          <p:txBody>
            <a:bodyPr spcFirstLastPara="1" wrap="square" lIns="830375" tIns="374900"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Computer Vision allows machines to interpret visual information to analyse images and videos. Use case includes object detection. </a:t>
              </a:r>
              <a:endParaRPr sz="2000" b="0" i="0" u="none" strike="noStrike" cap="none">
                <a:solidFill>
                  <a:schemeClr val="dk1"/>
                </a:solidFill>
                <a:latin typeface="IBM Plex Sans"/>
                <a:ea typeface="IBM Plex Sans"/>
                <a:cs typeface="IBM Plex Sans"/>
                <a:sym typeface="IBM Plex Sans"/>
              </a:endParaRPr>
            </a:p>
          </p:txBody>
        </p:sp>
        <p:sp>
          <p:nvSpPr>
            <p:cNvPr id="575" name="Google Shape;575;p18"/>
            <p:cNvSpPr/>
            <p:nvPr/>
          </p:nvSpPr>
          <p:spPr>
            <a:xfrm>
              <a:off x="534960" y="9720"/>
              <a:ext cx="7489449" cy="53136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8"/>
            <p:cNvSpPr txBox="1"/>
            <p:nvPr/>
          </p:nvSpPr>
          <p:spPr>
            <a:xfrm>
              <a:off x="560899" y="35659"/>
              <a:ext cx="7437571" cy="479482"/>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Computer Vision</a:t>
              </a:r>
              <a:endParaRPr sz="2400">
                <a:solidFill>
                  <a:schemeClr val="lt1"/>
                </a:solidFill>
                <a:latin typeface="IBM Plex Sans"/>
                <a:ea typeface="IBM Plex Sans"/>
                <a:cs typeface="IBM Plex Sans"/>
                <a:sym typeface="IBM Plex Sans"/>
              </a:endParaRPr>
            </a:p>
          </p:txBody>
        </p:sp>
        <p:sp>
          <p:nvSpPr>
            <p:cNvPr id="577" name="Google Shape;577;p18"/>
            <p:cNvSpPr/>
            <p:nvPr/>
          </p:nvSpPr>
          <p:spPr>
            <a:xfrm>
              <a:off x="0" y="1772281"/>
              <a:ext cx="10699213" cy="20412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8"/>
            <p:cNvSpPr txBox="1"/>
            <p:nvPr/>
          </p:nvSpPr>
          <p:spPr>
            <a:xfrm>
              <a:off x="0" y="1772281"/>
              <a:ext cx="10699213" cy="2041200"/>
            </a:xfrm>
            <a:prstGeom prst="rect">
              <a:avLst/>
            </a:prstGeom>
            <a:noFill/>
            <a:ln>
              <a:noFill/>
            </a:ln>
          </p:spPr>
          <p:txBody>
            <a:bodyPr spcFirstLastPara="1" wrap="square" lIns="830375" tIns="374900"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Expert systems equipped with Narrow AI capabilities can be trained on a corpus to emulate the human decision-making process and apply expertise to solve complex problems. These systems can evaluate vast amounts of data to uncover trends and patterns to make decisions. They can also help businesses predict future events and understand why past events occurred.</a:t>
              </a:r>
              <a:endParaRPr sz="2000" b="0" i="0" u="none" strike="noStrike" cap="none">
                <a:solidFill>
                  <a:schemeClr val="dk1"/>
                </a:solidFill>
                <a:latin typeface="IBM Plex Sans"/>
                <a:ea typeface="IBM Plex Sans"/>
                <a:cs typeface="IBM Plex Sans"/>
                <a:sym typeface="IBM Plex Sans"/>
              </a:endParaRPr>
            </a:p>
          </p:txBody>
        </p:sp>
        <p:sp>
          <p:nvSpPr>
            <p:cNvPr id="579" name="Google Shape;579;p18"/>
            <p:cNvSpPr/>
            <p:nvPr/>
          </p:nvSpPr>
          <p:spPr>
            <a:xfrm>
              <a:off x="534960" y="1506601"/>
              <a:ext cx="7489449" cy="53136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8"/>
            <p:cNvSpPr txBox="1"/>
            <p:nvPr/>
          </p:nvSpPr>
          <p:spPr>
            <a:xfrm>
              <a:off x="560899" y="1532540"/>
              <a:ext cx="7437571" cy="479482"/>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Expert Systems</a:t>
              </a:r>
              <a:endParaRPr sz="2400">
                <a:solidFill>
                  <a:schemeClr val="lt1"/>
                </a:solidFill>
                <a:latin typeface="IBM Plex Sans"/>
                <a:ea typeface="IBM Plex Sans"/>
                <a:cs typeface="IBM Plex Sans"/>
                <a:sym typeface="IBM Plex Sans"/>
              </a:endParaRPr>
            </a:p>
          </p:txBody>
        </p:sp>
      </p:grpSp>
      <p:sp>
        <p:nvSpPr>
          <p:cNvPr id="581" name="Google Shape;581;p18"/>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582" name="Google Shape;582;p18"/>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19"/>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Branches of AI</a:t>
            </a:r>
            <a:endParaRPr sz="3200">
              <a:latin typeface="IBM Plex Sans"/>
              <a:ea typeface="IBM Plex Sans"/>
              <a:cs typeface="IBM Plex Sans"/>
              <a:sym typeface="IBM Plex Sans"/>
            </a:endParaRPr>
          </a:p>
        </p:txBody>
      </p:sp>
      <p:sp>
        <p:nvSpPr>
          <p:cNvPr id="589" name="Google Shape;589;p19"/>
          <p:cNvSpPr/>
          <p:nvPr/>
        </p:nvSpPr>
        <p:spPr>
          <a:xfrm>
            <a:off x="531164" y="1995056"/>
            <a:ext cx="10699213" cy="3823854"/>
          </a:xfrm>
          <a:custGeom>
            <a:avLst/>
            <a:gdLst/>
            <a:ahLst/>
            <a:cxnLst/>
            <a:rect l="l" t="t" r="r" b="b"/>
            <a:pathLst>
              <a:path w="10699213" h="2582596" extrusionOk="0">
                <a:moveTo>
                  <a:pt x="0" y="0"/>
                </a:moveTo>
                <a:lnTo>
                  <a:pt x="10699213" y="0"/>
                </a:lnTo>
                <a:lnTo>
                  <a:pt x="10699213" y="2582596"/>
                </a:lnTo>
                <a:lnTo>
                  <a:pt x="0" y="2582596"/>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30375" tIns="684000"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Robots in industrial settings can use Narrow AI to perform routine, repetitive tasks that involve materials handling, assembly and quality inspections. </a:t>
            </a:r>
            <a:endParaRPr sz="2000" b="0" i="0" u="none" strike="noStrike" cap="none">
              <a:solidFill>
                <a:schemeClr val="dk1"/>
              </a:solidFill>
              <a:latin typeface="IBM Plex Sans"/>
              <a:ea typeface="IBM Plex Sans"/>
              <a:cs typeface="IBM Plex Sans"/>
              <a:sym typeface="IBM Plex Sans"/>
            </a:endParaRPr>
          </a:p>
          <a:p>
            <a:pPr marL="228600" marR="0" lvl="1" indent="-228600" algn="l" rtl="0">
              <a:spcBef>
                <a:spcPts val="9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In healthcare, robots equipped with Narrow AI can assist surgeons in monitoring vitals and detecting potential issues during procedures.</a:t>
            </a:r>
            <a:endParaRPr/>
          </a:p>
          <a:p>
            <a:pPr marL="228600" marR="0" lvl="1" indent="-228600" algn="l" rtl="0">
              <a:spcBef>
                <a:spcPts val="9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Agricultural machines can engage in autonomous pruning, moving, thinning, seeding and spraying. </a:t>
            </a:r>
            <a:endParaRPr sz="2000" b="0" i="0" u="none" strike="noStrike" cap="none">
              <a:solidFill>
                <a:schemeClr val="dk1"/>
              </a:solidFill>
              <a:latin typeface="IBM Plex Sans"/>
              <a:ea typeface="IBM Plex Sans"/>
              <a:cs typeface="IBM Plex Sans"/>
              <a:sym typeface="IBM Plex Sans"/>
            </a:endParaRPr>
          </a:p>
          <a:p>
            <a:pPr marL="228600" marR="0" lvl="1" indent="-228600" algn="l" rtl="0">
              <a:lnSpc>
                <a:spcPct val="90000"/>
              </a:lnSpc>
              <a:spcBef>
                <a:spcPts val="9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Smart home devices such as the iRobot Roomba can navigate a home’s interior using computer vision and use data stored in memory to understand its progress.</a:t>
            </a:r>
            <a:endParaRPr sz="2000" b="0" i="0" u="none" strike="noStrike" cap="none">
              <a:solidFill>
                <a:schemeClr val="dk1"/>
              </a:solidFill>
              <a:latin typeface="IBM Plex Sans"/>
              <a:ea typeface="IBM Plex Sans"/>
              <a:cs typeface="IBM Plex Sans"/>
              <a:sym typeface="IBM Plex Sans"/>
            </a:endParaRPr>
          </a:p>
        </p:txBody>
      </p:sp>
      <p:sp>
        <p:nvSpPr>
          <p:cNvPr id="590" name="Google Shape;590;p19"/>
          <p:cNvSpPr/>
          <p:nvPr/>
        </p:nvSpPr>
        <p:spPr>
          <a:xfrm>
            <a:off x="1078000" y="1686512"/>
            <a:ext cx="7489449" cy="724180"/>
          </a:xfrm>
          <a:custGeom>
            <a:avLst/>
            <a:gdLst/>
            <a:ahLst/>
            <a:cxnLst/>
            <a:rect l="l" t="t" r="r" b="b"/>
            <a:pathLst>
              <a:path w="7489449" h="1798961" extrusionOk="0">
                <a:moveTo>
                  <a:pt x="0" y="299833"/>
                </a:moveTo>
                <a:cubicBezTo>
                  <a:pt x="0" y="134240"/>
                  <a:pt x="134240" y="0"/>
                  <a:pt x="299833" y="0"/>
                </a:cubicBezTo>
                <a:lnTo>
                  <a:pt x="7189616" y="0"/>
                </a:lnTo>
                <a:cubicBezTo>
                  <a:pt x="7355209" y="0"/>
                  <a:pt x="7489449" y="134240"/>
                  <a:pt x="7489449" y="299833"/>
                </a:cubicBezTo>
                <a:lnTo>
                  <a:pt x="7489449" y="1499128"/>
                </a:lnTo>
                <a:cubicBezTo>
                  <a:pt x="7489449" y="1664721"/>
                  <a:pt x="7355209" y="1798961"/>
                  <a:pt x="7189616" y="1798961"/>
                </a:cubicBezTo>
                <a:lnTo>
                  <a:pt x="299833" y="1798961"/>
                </a:lnTo>
                <a:cubicBezTo>
                  <a:pt x="134240" y="1798961"/>
                  <a:pt x="0" y="1664721"/>
                  <a:pt x="0" y="1499128"/>
                </a:cubicBezTo>
                <a:lnTo>
                  <a:pt x="0" y="299833"/>
                </a:lnTo>
                <a:close/>
              </a:path>
            </a:pathLst>
          </a:custGeom>
          <a:gradFill>
            <a:gsLst>
              <a:gs pos="0">
                <a:srgbClr val="8896FC"/>
              </a:gs>
              <a:gs pos="50000">
                <a:srgbClr val="6F83FF"/>
              </a:gs>
              <a:gs pos="100000">
                <a:srgbClr val="5A6CE3"/>
              </a:gs>
            </a:gsLst>
            <a:lin ang="5400000" scaled="0"/>
          </a:gradFill>
          <a:ln>
            <a:noFill/>
          </a:ln>
        </p:spPr>
        <p:txBody>
          <a:bodyPr spcFirstLastPara="1" wrap="square" lIns="370900" tIns="87800" rIns="370900" bIns="8780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Robotic </a:t>
            </a:r>
            <a:endParaRPr sz="2400">
              <a:solidFill>
                <a:schemeClr val="lt1"/>
              </a:solidFill>
              <a:latin typeface="IBM Plex Sans"/>
              <a:ea typeface="IBM Plex Sans"/>
              <a:cs typeface="IBM Plex Sans"/>
              <a:sym typeface="IBM Plex Sans"/>
            </a:endParaRPr>
          </a:p>
        </p:txBody>
      </p:sp>
      <p:sp>
        <p:nvSpPr>
          <p:cNvPr id="591" name="Google Shape;591;p19"/>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592" name="Google Shape;592;p19"/>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0"/>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Different Branches of AI (Cont)</a:t>
            </a:r>
            <a:endParaRPr sz="3200">
              <a:latin typeface="IBM Plex Sans"/>
              <a:ea typeface="IBM Plex Sans"/>
              <a:cs typeface="IBM Plex Sans"/>
              <a:sym typeface="IBM Plex Sans"/>
            </a:endParaRPr>
          </a:p>
        </p:txBody>
      </p:sp>
      <p:sp>
        <p:nvSpPr>
          <p:cNvPr id="599" name="Google Shape;599;p20"/>
          <p:cNvSpPr/>
          <p:nvPr/>
        </p:nvSpPr>
        <p:spPr>
          <a:xfrm>
            <a:off x="2566683" y="2439226"/>
            <a:ext cx="1607419" cy="433137"/>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Computer Vision</a:t>
            </a:r>
            <a:endParaRPr sz="1600">
              <a:solidFill>
                <a:schemeClr val="dk1"/>
              </a:solidFill>
              <a:latin typeface="IBM Plex Sans"/>
              <a:ea typeface="IBM Plex Sans"/>
              <a:cs typeface="IBM Plex Sans"/>
              <a:sym typeface="IBM Plex Sans"/>
            </a:endParaRPr>
          </a:p>
        </p:txBody>
      </p:sp>
      <p:sp>
        <p:nvSpPr>
          <p:cNvPr id="600" name="Google Shape;600;p20"/>
          <p:cNvSpPr/>
          <p:nvPr/>
        </p:nvSpPr>
        <p:spPr>
          <a:xfrm>
            <a:off x="2737610" y="3585016"/>
            <a:ext cx="2116439" cy="493441"/>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IBM Plex Sans"/>
                <a:ea typeface="IBM Plex Sans"/>
                <a:cs typeface="IBM Plex Sans"/>
                <a:sym typeface="IBM Plex Sans"/>
              </a:rPr>
              <a:t>Natural Language </a:t>
            </a:r>
            <a:endParaRPr/>
          </a:p>
          <a:p>
            <a:pPr marL="0" marR="0" lvl="0" indent="0" algn="ctr"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IBM Plex Sans"/>
                <a:ea typeface="IBM Plex Sans"/>
                <a:cs typeface="IBM Plex Sans"/>
                <a:sym typeface="IBM Plex Sans"/>
              </a:rPr>
              <a:t>Processing (NLP)</a:t>
            </a:r>
            <a:endParaRPr sz="1600" b="0" i="0" u="none" strike="noStrike" cap="none">
              <a:solidFill>
                <a:schemeClr val="dk1"/>
              </a:solidFill>
              <a:latin typeface="IBM Plex Sans"/>
              <a:ea typeface="IBM Plex Sans"/>
              <a:cs typeface="IBM Plex Sans"/>
              <a:sym typeface="IBM Plex Sans"/>
            </a:endParaRPr>
          </a:p>
        </p:txBody>
      </p:sp>
      <p:sp>
        <p:nvSpPr>
          <p:cNvPr id="601" name="Google Shape;601;p20"/>
          <p:cNvSpPr/>
          <p:nvPr/>
        </p:nvSpPr>
        <p:spPr>
          <a:xfrm>
            <a:off x="2854115" y="4589582"/>
            <a:ext cx="2123902" cy="605272"/>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IBM Plex Sans"/>
                <a:ea typeface="IBM Plex Sans"/>
                <a:cs typeface="IBM Plex Sans"/>
                <a:sym typeface="IBM Plex Sans"/>
              </a:rPr>
              <a:t>Neural Network /</a:t>
            </a:r>
            <a:endParaRPr/>
          </a:p>
          <a:p>
            <a:pPr marL="0" marR="0" lvl="0" indent="0" algn="ctr" rtl="0">
              <a:spcBef>
                <a:spcPts val="0"/>
              </a:spcBef>
              <a:spcAft>
                <a:spcPts val="0"/>
              </a:spcAft>
              <a:buNone/>
            </a:pPr>
            <a:r>
              <a:rPr lang="en-US" sz="1600">
                <a:solidFill>
                  <a:schemeClr val="dk1"/>
                </a:solidFill>
                <a:latin typeface="IBM Plex Sans"/>
                <a:ea typeface="IBM Plex Sans"/>
                <a:cs typeface="IBM Plex Sans"/>
                <a:sym typeface="IBM Plex Sans"/>
              </a:rPr>
              <a:t>Deep Learning</a:t>
            </a:r>
            <a:endParaRPr/>
          </a:p>
        </p:txBody>
      </p:sp>
      <p:sp>
        <p:nvSpPr>
          <p:cNvPr id="602" name="Google Shape;602;p20"/>
          <p:cNvSpPr/>
          <p:nvPr/>
        </p:nvSpPr>
        <p:spPr>
          <a:xfrm>
            <a:off x="6659900" y="4347702"/>
            <a:ext cx="1706065" cy="493441"/>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Machine Learning</a:t>
            </a:r>
            <a:endParaRPr sz="1600">
              <a:solidFill>
                <a:schemeClr val="dk1"/>
              </a:solidFill>
              <a:latin typeface="IBM Plex Sans"/>
              <a:ea typeface="IBM Plex Sans"/>
              <a:cs typeface="IBM Plex Sans"/>
              <a:sym typeface="IBM Plex Sans"/>
            </a:endParaRPr>
          </a:p>
        </p:txBody>
      </p:sp>
      <p:sp>
        <p:nvSpPr>
          <p:cNvPr id="603" name="Google Shape;603;p20"/>
          <p:cNvSpPr/>
          <p:nvPr/>
        </p:nvSpPr>
        <p:spPr>
          <a:xfrm>
            <a:off x="5171040" y="5324662"/>
            <a:ext cx="2329801" cy="493441"/>
          </a:xfrm>
          <a:prstGeom prst="rect">
            <a:avLst/>
          </a:prstGeom>
          <a:solidFill>
            <a:srgbClr val="FACDFB"/>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Reinforcement Learning</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Trial and Error</a:t>
            </a:r>
            <a:endParaRPr sz="1600">
              <a:solidFill>
                <a:schemeClr val="dk1"/>
              </a:solidFill>
              <a:latin typeface="IBM Plex Sans"/>
              <a:ea typeface="IBM Plex Sans"/>
              <a:cs typeface="IBM Plex Sans"/>
              <a:sym typeface="IBM Plex Sans"/>
            </a:endParaRPr>
          </a:p>
        </p:txBody>
      </p:sp>
      <p:sp>
        <p:nvSpPr>
          <p:cNvPr id="604" name="Google Shape;604;p20"/>
          <p:cNvSpPr/>
          <p:nvPr/>
        </p:nvSpPr>
        <p:spPr>
          <a:xfrm>
            <a:off x="5078091" y="6184463"/>
            <a:ext cx="1681883" cy="363880"/>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Video Games</a:t>
            </a:r>
            <a:endParaRPr sz="1600">
              <a:solidFill>
                <a:schemeClr val="dk1"/>
              </a:solidFill>
              <a:latin typeface="IBM Plex Sans"/>
              <a:ea typeface="IBM Plex Sans"/>
              <a:cs typeface="IBM Plex Sans"/>
              <a:sym typeface="IBM Plex Sans"/>
            </a:endParaRPr>
          </a:p>
        </p:txBody>
      </p:sp>
      <p:sp>
        <p:nvSpPr>
          <p:cNvPr id="605" name="Google Shape;605;p20"/>
          <p:cNvSpPr/>
          <p:nvPr/>
        </p:nvSpPr>
        <p:spPr>
          <a:xfrm>
            <a:off x="7866405" y="5290978"/>
            <a:ext cx="2329801" cy="493441"/>
          </a:xfrm>
          <a:prstGeom prst="rect">
            <a:avLst/>
          </a:prstGeom>
          <a:solidFill>
            <a:srgbClr val="FACDFB"/>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Unsupervised Learning</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Unlabeled Data</a:t>
            </a:r>
            <a:endParaRPr sz="1600">
              <a:solidFill>
                <a:schemeClr val="dk1"/>
              </a:solidFill>
              <a:latin typeface="IBM Plex Sans"/>
              <a:ea typeface="IBM Plex Sans"/>
              <a:cs typeface="IBM Plex Sans"/>
              <a:sym typeface="IBM Plex Sans"/>
            </a:endParaRPr>
          </a:p>
        </p:txBody>
      </p:sp>
      <p:sp>
        <p:nvSpPr>
          <p:cNvPr id="606" name="Google Shape;606;p20"/>
          <p:cNvSpPr/>
          <p:nvPr/>
        </p:nvSpPr>
        <p:spPr>
          <a:xfrm>
            <a:off x="8677370" y="6036463"/>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Organize Messy Room</a:t>
            </a:r>
            <a:endParaRPr sz="1600">
              <a:solidFill>
                <a:schemeClr val="dk1"/>
              </a:solidFill>
              <a:latin typeface="IBM Plex Sans"/>
              <a:ea typeface="IBM Plex Sans"/>
              <a:cs typeface="IBM Plex Sans"/>
              <a:sym typeface="IBM Plex Sans"/>
            </a:endParaRPr>
          </a:p>
        </p:txBody>
      </p:sp>
      <p:sp>
        <p:nvSpPr>
          <p:cNvPr id="607" name="Google Shape;607;p20"/>
          <p:cNvSpPr/>
          <p:nvPr/>
        </p:nvSpPr>
        <p:spPr>
          <a:xfrm>
            <a:off x="8988775" y="4170439"/>
            <a:ext cx="2329801" cy="493441"/>
          </a:xfrm>
          <a:prstGeom prst="rect">
            <a:avLst/>
          </a:prstGeom>
          <a:solidFill>
            <a:srgbClr val="FACDFB"/>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Supervised Learning</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Labeled Data</a:t>
            </a:r>
            <a:endParaRPr sz="1600">
              <a:solidFill>
                <a:schemeClr val="dk1"/>
              </a:solidFill>
              <a:latin typeface="IBM Plex Sans"/>
              <a:ea typeface="IBM Plex Sans"/>
              <a:cs typeface="IBM Plex Sans"/>
              <a:sym typeface="IBM Plex Sans"/>
            </a:endParaRPr>
          </a:p>
        </p:txBody>
      </p:sp>
      <p:sp>
        <p:nvSpPr>
          <p:cNvPr id="608" name="Google Shape;608;p20"/>
          <p:cNvSpPr/>
          <p:nvPr/>
        </p:nvSpPr>
        <p:spPr>
          <a:xfrm>
            <a:off x="9489487" y="3344849"/>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Predict Object in Picture</a:t>
            </a:r>
            <a:endParaRPr sz="1600">
              <a:solidFill>
                <a:schemeClr val="dk1"/>
              </a:solidFill>
              <a:latin typeface="IBM Plex Sans"/>
              <a:ea typeface="IBM Plex Sans"/>
              <a:cs typeface="IBM Plex Sans"/>
              <a:sym typeface="IBM Plex Sans"/>
            </a:endParaRPr>
          </a:p>
        </p:txBody>
      </p:sp>
      <p:sp>
        <p:nvSpPr>
          <p:cNvPr id="609" name="Google Shape;609;p20"/>
          <p:cNvSpPr/>
          <p:nvPr/>
        </p:nvSpPr>
        <p:spPr>
          <a:xfrm>
            <a:off x="830893" y="5592184"/>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Face Recognition, </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Language Translation</a:t>
            </a:r>
            <a:endParaRPr sz="1600">
              <a:solidFill>
                <a:schemeClr val="dk1"/>
              </a:solidFill>
              <a:latin typeface="IBM Plex Sans"/>
              <a:ea typeface="IBM Plex Sans"/>
              <a:cs typeface="IBM Plex Sans"/>
              <a:sym typeface="IBM Plex Sans"/>
            </a:endParaRPr>
          </a:p>
        </p:txBody>
      </p:sp>
      <p:sp>
        <p:nvSpPr>
          <p:cNvPr id="610" name="Google Shape;610;p20"/>
          <p:cNvSpPr/>
          <p:nvPr/>
        </p:nvSpPr>
        <p:spPr>
          <a:xfrm>
            <a:off x="359786" y="3795799"/>
            <a:ext cx="1798118"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Chatbots, Virtual </a:t>
            </a:r>
            <a:endParaRPr/>
          </a:p>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Assistants</a:t>
            </a:r>
            <a:endParaRPr sz="1600">
              <a:solidFill>
                <a:schemeClr val="dk1"/>
              </a:solidFill>
              <a:latin typeface="IBM Plex Sans"/>
              <a:ea typeface="IBM Plex Sans"/>
              <a:cs typeface="IBM Plex Sans"/>
              <a:sym typeface="IBM Plex Sans"/>
            </a:endParaRPr>
          </a:p>
        </p:txBody>
      </p:sp>
      <p:sp>
        <p:nvSpPr>
          <p:cNvPr id="611" name="Google Shape;611;p20"/>
          <p:cNvSpPr/>
          <p:nvPr/>
        </p:nvSpPr>
        <p:spPr>
          <a:xfrm>
            <a:off x="5433755" y="2856067"/>
            <a:ext cx="1444071" cy="1386557"/>
          </a:xfrm>
          <a:prstGeom prst="ellipse">
            <a:avLst/>
          </a:prstGeom>
          <a:solidFill>
            <a:srgbClr val="FFFF00"/>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IBM Plex Sans"/>
                <a:ea typeface="IBM Plex Sans"/>
                <a:cs typeface="IBM Plex Sans"/>
                <a:sym typeface="IBM Plex Sans"/>
              </a:rPr>
              <a:t>Branches </a:t>
            </a:r>
            <a:endParaRPr/>
          </a:p>
          <a:p>
            <a:pPr marL="0" marR="0" lvl="0" indent="0" algn="ctr" rtl="0">
              <a:lnSpc>
                <a:spcPct val="100000"/>
              </a:lnSpc>
              <a:spcBef>
                <a:spcPts val="0"/>
              </a:spcBef>
              <a:spcAft>
                <a:spcPts val="0"/>
              </a:spcAft>
              <a:buClr>
                <a:schemeClr val="dk1"/>
              </a:buClr>
              <a:buSzPts val="2000"/>
              <a:buFont typeface="Arial"/>
              <a:buNone/>
            </a:pPr>
            <a:r>
              <a:rPr lang="en-US" sz="2000" b="1" i="0" u="none" strike="noStrike" cap="none">
                <a:solidFill>
                  <a:schemeClr val="dk1"/>
                </a:solidFill>
                <a:latin typeface="IBM Plex Sans"/>
                <a:ea typeface="IBM Plex Sans"/>
                <a:cs typeface="IBM Plex Sans"/>
                <a:sym typeface="IBM Plex Sans"/>
              </a:rPr>
              <a:t>of AI</a:t>
            </a:r>
            <a:endParaRPr sz="2000" b="1" i="0" u="none" strike="noStrike" cap="none">
              <a:solidFill>
                <a:schemeClr val="dk1"/>
              </a:solidFill>
              <a:latin typeface="IBM Plex Sans"/>
              <a:ea typeface="IBM Plex Sans"/>
              <a:cs typeface="IBM Plex Sans"/>
              <a:sym typeface="IBM Plex Sans"/>
            </a:endParaRPr>
          </a:p>
        </p:txBody>
      </p:sp>
      <p:sp>
        <p:nvSpPr>
          <p:cNvPr id="612" name="Google Shape;612;p20"/>
          <p:cNvSpPr/>
          <p:nvPr/>
        </p:nvSpPr>
        <p:spPr>
          <a:xfrm>
            <a:off x="7067677" y="2611795"/>
            <a:ext cx="2329801" cy="493441"/>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Robotic</a:t>
            </a:r>
            <a:endParaRPr sz="1600">
              <a:solidFill>
                <a:schemeClr val="dk1"/>
              </a:solidFill>
              <a:latin typeface="IBM Plex Sans"/>
              <a:ea typeface="IBM Plex Sans"/>
              <a:cs typeface="IBM Plex Sans"/>
              <a:sym typeface="IBM Plex Sans"/>
            </a:endParaRPr>
          </a:p>
        </p:txBody>
      </p:sp>
      <p:sp>
        <p:nvSpPr>
          <p:cNvPr id="613" name="Google Shape;613;p20"/>
          <p:cNvSpPr/>
          <p:nvPr/>
        </p:nvSpPr>
        <p:spPr>
          <a:xfrm>
            <a:off x="4990889" y="1852848"/>
            <a:ext cx="2329801" cy="493441"/>
          </a:xfrm>
          <a:prstGeom prst="rect">
            <a:avLst/>
          </a:prstGeom>
          <a:solidFill>
            <a:srgbClr val="AFF7FD"/>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Expert Systems</a:t>
            </a:r>
            <a:endParaRPr sz="1600">
              <a:solidFill>
                <a:schemeClr val="dk1"/>
              </a:solidFill>
              <a:latin typeface="IBM Plex Sans"/>
              <a:ea typeface="IBM Plex Sans"/>
              <a:cs typeface="IBM Plex Sans"/>
              <a:sym typeface="IBM Plex Sans"/>
            </a:endParaRPr>
          </a:p>
        </p:txBody>
      </p:sp>
      <p:sp>
        <p:nvSpPr>
          <p:cNvPr id="614" name="Google Shape;614;p20"/>
          <p:cNvSpPr/>
          <p:nvPr/>
        </p:nvSpPr>
        <p:spPr>
          <a:xfrm>
            <a:off x="750862" y="1466098"/>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Self Driving Cars</a:t>
            </a:r>
            <a:endParaRPr sz="1600">
              <a:solidFill>
                <a:schemeClr val="dk1"/>
              </a:solidFill>
              <a:latin typeface="IBM Plex Sans"/>
              <a:ea typeface="IBM Plex Sans"/>
              <a:cs typeface="IBM Plex Sans"/>
              <a:sym typeface="IBM Plex Sans"/>
            </a:endParaRPr>
          </a:p>
        </p:txBody>
      </p:sp>
      <p:sp>
        <p:nvSpPr>
          <p:cNvPr id="615" name="Google Shape;615;p20"/>
          <p:cNvSpPr/>
          <p:nvPr/>
        </p:nvSpPr>
        <p:spPr>
          <a:xfrm>
            <a:off x="9230916" y="1893436"/>
            <a:ext cx="2329801"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r>
              <a:rPr lang="en-US" sz="1600">
                <a:solidFill>
                  <a:schemeClr val="dk1"/>
                </a:solidFill>
                <a:latin typeface="IBM Plex Sans"/>
                <a:ea typeface="IBM Plex Sans"/>
                <a:cs typeface="IBM Plex Sans"/>
                <a:sym typeface="IBM Plex Sans"/>
              </a:rPr>
              <a:t>iRobot Roomba </a:t>
            </a:r>
            <a:endParaRPr sz="1600">
              <a:solidFill>
                <a:schemeClr val="dk1"/>
              </a:solidFill>
              <a:latin typeface="IBM Plex Sans"/>
              <a:ea typeface="IBM Plex Sans"/>
              <a:cs typeface="IBM Plex Sans"/>
              <a:sym typeface="IBM Plex Sans"/>
            </a:endParaRPr>
          </a:p>
        </p:txBody>
      </p:sp>
      <p:sp>
        <p:nvSpPr>
          <p:cNvPr id="616" name="Google Shape;616;p20"/>
          <p:cNvSpPr/>
          <p:nvPr/>
        </p:nvSpPr>
        <p:spPr>
          <a:xfrm>
            <a:off x="6658974" y="1128104"/>
            <a:ext cx="2571942" cy="493441"/>
          </a:xfrm>
          <a:prstGeom prst="rect">
            <a:avLst/>
          </a:prstGeom>
          <a:solidFill>
            <a:srgbClr val="93F593"/>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IBM Plex Sans"/>
                <a:ea typeface="IBM Plex Sans"/>
                <a:cs typeface="IBM Plex Sans"/>
                <a:sym typeface="IBM Plex Sans"/>
              </a:rPr>
              <a:t>Emulate human decision-making process </a:t>
            </a:r>
            <a:endParaRPr sz="1600">
              <a:solidFill>
                <a:schemeClr val="dk1"/>
              </a:solidFill>
              <a:latin typeface="IBM Plex Sans"/>
              <a:ea typeface="IBM Plex Sans"/>
              <a:cs typeface="IBM Plex Sans"/>
              <a:sym typeface="IBM Plex Sans"/>
            </a:endParaRPr>
          </a:p>
        </p:txBody>
      </p:sp>
      <p:cxnSp>
        <p:nvCxnSpPr>
          <p:cNvPr id="617" name="Google Shape;617;p20"/>
          <p:cNvCxnSpPr>
            <a:stCxn id="599" idx="0"/>
            <a:endCxn id="614" idx="2"/>
          </p:cNvCxnSpPr>
          <p:nvPr/>
        </p:nvCxnSpPr>
        <p:spPr>
          <a:xfrm rot="5400000" flipH="1">
            <a:off x="2403193" y="1472026"/>
            <a:ext cx="479700" cy="1454700"/>
          </a:xfrm>
          <a:prstGeom prst="curvedConnector3">
            <a:avLst>
              <a:gd name="adj1" fmla="val 49999"/>
            </a:avLst>
          </a:prstGeom>
          <a:solidFill>
            <a:srgbClr val="FDFDFD"/>
          </a:solidFill>
          <a:ln w="12700" cap="flat" cmpd="sng">
            <a:solidFill>
              <a:schemeClr val="dk1"/>
            </a:solidFill>
            <a:prstDash val="solid"/>
            <a:round/>
            <a:headEnd type="none" w="sm" len="sm"/>
            <a:tailEnd type="triangle" w="med" len="med"/>
          </a:ln>
        </p:spPr>
      </p:cxnSp>
      <p:cxnSp>
        <p:nvCxnSpPr>
          <p:cNvPr id="618" name="Google Shape;618;p20"/>
          <p:cNvCxnSpPr>
            <a:endCxn id="600" idx="3"/>
          </p:cNvCxnSpPr>
          <p:nvPr/>
        </p:nvCxnSpPr>
        <p:spPr>
          <a:xfrm flipH="1">
            <a:off x="4854049" y="3670337"/>
            <a:ext cx="579600" cy="161400"/>
          </a:xfrm>
          <a:prstGeom prst="curvedConnector3">
            <a:avLst>
              <a:gd name="adj1" fmla="val 44488"/>
            </a:avLst>
          </a:prstGeom>
          <a:solidFill>
            <a:srgbClr val="FDFDFD"/>
          </a:solidFill>
          <a:ln w="12700" cap="flat" cmpd="sng">
            <a:solidFill>
              <a:schemeClr val="dk1"/>
            </a:solidFill>
            <a:prstDash val="solid"/>
            <a:round/>
            <a:headEnd type="none" w="sm" len="sm"/>
            <a:tailEnd type="triangle" w="med" len="med"/>
          </a:ln>
        </p:spPr>
      </p:cxnSp>
      <p:cxnSp>
        <p:nvCxnSpPr>
          <p:cNvPr id="619" name="Google Shape;619;p20"/>
          <p:cNvCxnSpPr>
            <a:stCxn id="611" idx="1"/>
            <a:endCxn id="599" idx="3"/>
          </p:cNvCxnSpPr>
          <p:nvPr/>
        </p:nvCxnSpPr>
        <p:spPr>
          <a:xfrm rot="5400000" flipH="1">
            <a:off x="4708034" y="2121924"/>
            <a:ext cx="403200" cy="14712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0" name="Google Shape;620;p20"/>
          <p:cNvCxnSpPr>
            <a:stCxn id="611" idx="5"/>
            <a:endCxn id="602" idx="0"/>
          </p:cNvCxnSpPr>
          <p:nvPr/>
        </p:nvCxnSpPr>
        <p:spPr>
          <a:xfrm rot="-5400000" flipH="1">
            <a:off x="6935597" y="3770317"/>
            <a:ext cx="308100" cy="846600"/>
          </a:xfrm>
          <a:prstGeom prst="curvedConnector3">
            <a:avLst>
              <a:gd name="adj1" fmla="val 50005"/>
            </a:avLst>
          </a:prstGeom>
          <a:solidFill>
            <a:srgbClr val="FDFDFD"/>
          </a:solidFill>
          <a:ln w="12700" cap="flat" cmpd="sng">
            <a:solidFill>
              <a:schemeClr val="dk1"/>
            </a:solidFill>
            <a:prstDash val="solid"/>
            <a:round/>
            <a:headEnd type="none" w="sm" len="sm"/>
            <a:tailEnd type="triangle" w="med" len="med"/>
          </a:ln>
        </p:spPr>
      </p:cxnSp>
      <p:cxnSp>
        <p:nvCxnSpPr>
          <p:cNvPr id="621" name="Google Shape;621;p20"/>
          <p:cNvCxnSpPr>
            <a:stCxn id="602" idx="1"/>
            <a:endCxn id="603" idx="0"/>
          </p:cNvCxnSpPr>
          <p:nvPr/>
        </p:nvCxnSpPr>
        <p:spPr>
          <a:xfrm flipH="1">
            <a:off x="6335900" y="4594423"/>
            <a:ext cx="324000" cy="7302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2" name="Google Shape;622;p20"/>
          <p:cNvCxnSpPr>
            <a:stCxn id="602" idx="3"/>
            <a:endCxn id="605" idx="0"/>
          </p:cNvCxnSpPr>
          <p:nvPr/>
        </p:nvCxnSpPr>
        <p:spPr>
          <a:xfrm>
            <a:off x="8365965" y="4594423"/>
            <a:ext cx="665400" cy="6966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3" name="Google Shape;623;p20"/>
          <p:cNvCxnSpPr>
            <a:stCxn id="611" idx="7"/>
            <a:endCxn id="612" idx="1"/>
          </p:cNvCxnSpPr>
          <p:nvPr/>
        </p:nvCxnSpPr>
        <p:spPr>
          <a:xfrm rot="-5400000">
            <a:off x="6766697" y="2758074"/>
            <a:ext cx="200700" cy="401400"/>
          </a:xfrm>
          <a:prstGeom prst="curvedConnector4">
            <a:avLst>
              <a:gd name="adj1" fmla="val 113902"/>
              <a:gd name="adj2" fmla="val 76334"/>
            </a:avLst>
          </a:prstGeom>
          <a:solidFill>
            <a:srgbClr val="FDFDFD"/>
          </a:solidFill>
          <a:ln w="12700" cap="flat" cmpd="sng">
            <a:solidFill>
              <a:schemeClr val="dk1"/>
            </a:solidFill>
            <a:prstDash val="solid"/>
            <a:round/>
            <a:headEnd type="none" w="sm" len="sm"/>
            <a:tailEnd type="triangle" w="med" len="med"/>
          </a:ln>
        </p:spPr>
      </p:cxnSp>
      <p:cxnSp>
        <p:nvCxnSpPr>
          <p:cNvPr id="624" name="Google Shape;624;p20"/>
          <p:cNvCxnSpPr>
            <a:stCxn id="611" idx="0"/>
            <a:endCxn id="613" idx="2"/>
          </p:cNvCxnSpPr>
          <p:nvPr/>
        </p:nvCxnSpPr>
        <p:spPr>
          <a:xfrm rot="-5400000">
            <a:off x="5901241" y="2600917"/>
            <a:ext cx="509700" cy="600"/>
          </a:xfrm>
          <a:prstGeom prst="curvedConnector3">
            <a:avLst>
              <a:gd name="adj1" fmla="val 50000"/>
            </a:avLst>
          </a:prstGeom>
          <a:solidFill>
            <a:srgbClr val="FDFDFD"/>
          </a:solidFill>
          <a:ln w="12700" cap="flat" cmpd="sng">
            <a:solidFill>
              <a:schemeClr val="dk1"/>
            </a:solidFill>
            <a:prstDash val="solid"/>
            <a:round/>
            <a:headEnd type="none" w="sm" len="sm"/>
            <a:tailEnd type="triangle" w="med" len="med"/>
          </a:ln>
        </p:spPr>
      </p:cxnSp>
      <p:cxnSp>
        <p:nvCxnSpPr>
          <p:cNvPr id="625" name="Google Shape;625;p20"/>
          <p:cNvCxnSpPr>
            <a:stCxn id="613" idx="0"/>
            <a:endCxn id="616" idx="1"/>
          </p:cNvCxnSpPr>
          <p:nvPr/>
        </p:nvCxnSpPr>
        <p:spPr>
          <a:xfrm rot="-5400000">
            <a:off x="6168390" y="1362348"/>
            <a:ext cx="477900" cy="5031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6" name="Google Shape;626;p20"/>
          <p:cNvCxnSpPr>
            <a:stCxn id="612" idx="0"/>
            <a:endCxn id="615" idx="1"/>
          </p:cNvCxnSpPr>
          <p:nvPr/>
        </p:nvCxnSpPr>
        <p:spPr>
          <a:xfrm rot="-5400000">
            <a:off x="8495978" y="1876795"/>
            <a:ext cx="471600" cy="9984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27" name="Google Shape;627;p20"/>
          <p:cNvCxnSpPr>
            <a:stCxn id="607" idx="0"/>
            <a:endCxn id="608" idx="2"/>
          </p:cNvCxnSpPr>
          <p:nvPr/>
        </p:nvCxnSpPr>
        <p:spPr>
          <a:xfrm rot="-5400000">
            <a:off x="10237976" y="3754039"/>
            <a:ext cx="332100" cy="500700"/>
          </a:xfrm>
          <a:prstGeom prst="curvedConnector3">
            <a:avLst>
              <a:gd name="adj1" fmla="val 50000"/>
            </a:avLst>
          </a:prstGeom>
          <a:solidFill>
            <a:srgbClr val="FDFDFD"/>
          </a:solidFill>
          <a:ln w="12700" cap="flat" cmpd="sng">
            <a:solidFill>
              <a:schemeClr val="dk1"/>
            </a:solidFill>
            <a:prstDash val="solid"/>
            <a:round/>
            <a:headEnd type="none" w="sm" len="sm"/>
            <a:tailEnd type="triangle" w="med" len="med"/>
          </a:ln>
        </p:spPr>
      </p:cxnSp>
      <p:cxnSp>
        <p:nvCxnSpPr>
          <p:cNvPr id="628" name="Google Shape;628;p20"/>
          <p:cNvCxnSpPr>
            <a:stCxn id="602" idx="3"/>
            <a:endCxn id="607" idx="1"/>
          </p:cNvCxnSpPr>
          <p:nvPr/>
        </p:nvCxnSpPr>
        <p:spPr>
          <a:xfrm rot="10800000" flipH="1">
            <a:off x="8365965" y="4417123"/>
            <a:ext cx="622800" cy="177300"/>
          </a:xfrm>
          <a:prstGeom prst="curvedConnector3">
            <a:avLst>
              <a:gd name="adj1" fmla="val 50000"/>
            </a:avLst>
          </a:prstGeom>
          <a:solidFill>
            <a:srgbClr val="FDFDFD"/>
          </a:solidFill>
          <a:ln w="12700" cap="flat" cmpd="sng">
            <a:solidFill>
              <a:schemeClr val="dk1"/>
            </a:solidFill>
            <a:prstDash val="solid"/>
            <a:round/>
            <a:headEnd type="none" w="sm" len="sm"/>
            <a:tailEnd type="triangle" w="med" len="med"/>
          </a:ln>
        </p:spPr>
      </p:cxnSp>
      <p:cxnSp>
        <p:nvCxnSpPr>
          <p:cNvPr id="629" name="Google Shape;629;p20"/>
          <p:cNvCxnSpPr>
            <a:stCxn id="605" idx="2"/>
            <a:endCxn id="606" idx="0"/>
          </p:cNvCxnSpPr>
          <p:nvPr/>
        </p:nvCxnSpPr>
        <p:spPr>
          <a:xfrm rot="-5400000" flipH="1">
            <a:off x="9310756" y="5504969"/>
            <a:ext cx="252000" cy="810900"/>
          </a:xfrm>
          <a:prstGeom prst="curvedConnector3">
            <a:avLst>
              <a:gd name="adj1" fmla="val 50009"/>
            </a:avLst>
          </a:prstGeom>
          <a:solidFill>
            <a:srgbClr val="FDFDFD"/>
          </a:solidFill>
          <a:ln w="12700" cap="flat" cmpd="sng">
            <a:solidFill>
              <a:schemeClr val="dk1"/>
            </a:solidFill>
            <a:prstDash val="solid"/>
            <a:round/>
            <a:headEnd type="none" w="sm" len="sm"/>
            <a:tailEnd type="triangle" w="med" len="med"/>
          </a:ln>
        </p:spPr>
      </p:cxnSp>
      <p:cxnSp>
        <p:nvCxnSpPr>
          <p:cNvPr id="630" name="Google Shape;630;p20"/>
          <p:cNvCxnSpPr>
            <a:stCxn id="603" idx="2"/>
            <a:endCxn id="604" idx="0"/>
          </p:cNvCxnSpPr>
          <p:nvPr/>
        </p:nvCxnSpPr>
        <p:spPr>
          <a:xfrm rot="5400000">
            <a:off x="5944291" y="5792753"/>
            <a:ext cx="366300" cy="417000"/>
          </a:xfrm>
          <a:prstGeom prst="curvedConnector3">
            <a:avLst>
              <a:gd name="adj1" fmla="val 50008"/>
            </a:avLst>
          </a:prstGeom>
          <a:solidFill>
            <a:srgbClr val="FDFDFD"/>
          </a:solidFill>
          <a:ln w="12700" cap="flat" cmpd="sng">
            <a:solidFill>
              <a:schemeClr val="dk1"/>
            </a:solidFill>
            <a:prstDash val="solid"/>
            <a:round/>
            <a:headEnd type="none" w="sm" len="sm"/>
            <a:tailEnd type="triangle" w="med" len="med"/>
          </a:ln>
        </p:spPr>
      </p:cxnSp>
      <p:cxnSp>
        <p:nvCxnSpPr>
          <p:cNvPr id="631" name="Google Shape;631;p20"/>
          <p:cNvCxnSpPr>
            <a:stCxn id="611" idx="3"/>
            <a:endCxn id="601" idx="3"/>
          </p:cNvCxnSpPr>
          <p:nvPr/>
        </p:nvCxnSpPr>
        <p:spPr>
          <a:xfrm rot="5400000">
            <a:off x="4885334" y="4132267"/>
            <a:ext cx="852600" cy="6672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32" name="Google Shape;632;p20"/>
          <p:cNvCxnSpPr>
            <a:stCxn id="601" idx="2"/>
            <a:endCxn id="609" idx="3"/>
          </p:cNvCxnSpPr>
          <p:nvPr/>
        </p:nvCxnSpPr>
        <p:spPr>
          <a:xfrm rot="5400000">
            <a:off x="3216316" y="5139204"/>
            <a:ext cx="644100" cy="755400"/>
          </a:xfrm>
          <a:prstGeom prst="curvedConnector2">
            <a:avLst/>
          </a:prstGeom>
          <a:solidFill>
            <a:srgbClr val="FDFDFD"/>
          </a:solidFill>
          <a:ln w="12700" cap="flat" cmpd="sng">
            <a:solidFill>
              <a:schemeClr val="dk1"/>
            </a:solidFill>
            <a:prstDash val="solid"/>
            <a:round/>
            <a:headEnd type="none" w="sm" len="sm"/>
            <a:tailEnd type="triangle" w="med" len="med"/>
          </a:ln>
        </p:spPr>
      </p:cxnSp>
      <p:cxnSp>
        <p:nvCxnSpPr>
          <p:cNvPr id="633" name="Google Shape;633;p20"/>
          <p:cNvCxnSpPr>
            <a:stCxn id="600" idx="1"/>
            <a:endCxn id="610" idx="3"/>
          </p:cNvCxnSpPr>
          <p:nvPr/>
        </p:nvCxnSpPr>
        <p:spPr>
          <a:xfrm flipH="1">
            <a:off x="2158010" y="3831737"/>
            <a:ext cx="579600" cy="210900"/>
          </a:xfrm>
          <a:prstGeom prst="curvedConnector3">
            <a:avLst>
              <a:gd name="adj1" fmla="val 50000"/>
            </a:avLst>
          </a:prstGeom>
          <a:solidFill>
            <a:srgbClr val="FDFDFD"/>
          </a:solidFill>
          <a:ln w="12700" cap="flat" cmpd="sng">
            <a:solidFill>
              <a:schemeClr val="dk1"/>
            </a:solidFill>
            <a:prstDash val="solid"/>
            <a:round/>
            <a:headEnd type="none" w="sm" len="sm"/>
            <a:tailEnd type="triangle" w="med" len="med"/>
          </a:ln>
        </p:spPr>
      </p:cxnSp>
      <p:sp>
        <p:nvSpPr>
          <p:cNvPr id="634" name="Google Shape;634;p2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35" name="Google Shape;635;p20"/>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1"/>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dirty="0">
                <a:latin typeface="IBM Plex Sans"/>
                <a:ea typeface="IBM Plex Sans"/>
                <a:cs typeface="IBM Plex Sans"/>
                <a:sym typeface="IBM Plex Sans"/>
              </a:rPr>
              <a:t>Historical and Evolution of AI</a:t>
            </a:r>
            <a:endParaRPr sz="3200" dirty="0">
              <a:latin typeface="IBM Plex Sans"/>
              <a:ea typeface="IBM Plex Sans"/>
              <a:cs typeface="IBM Plex Sans"/>
              <a:sym typeface="IBM Plex Sans"/>
            </a:endParaRPr>
          </a:p>
        </p:txBody>
      </p:sp>
      <p:grpSp>
        <p:nvGrpSpPr>
          <p:cNvPr id="642" name="Google Shape;642;p21"/>
          <p:cNvGrpSpPr/>
          <p:nvPr/>
        </p:nvGrpSpPr>
        <p:grpSpPr>
          <a:xfrm>
            <a:off x="590540" y="1128356"/>
            <a:ext cx="10699213" cy="5345565"/>
            <a:chOff x="0" y="11937"/>
            <a:chExt cx="10699213" cy="5345565"/>
          </a:xfrm>
        </p:grpSpPr>
        <p:sp>
          <p:nvSpPr>
            <p:cNvPr id="643" name="Google Shape;643;p21"/>
            <p:cNvSpPr/>
            <p:nvPr/>
          </p:nvSpPr>
          <p:spPr>
            <a:xfrm>
              <a:off x="0" y="489047"/>
              <a:ext cx="10699213" cy="1190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1"/>
            <p:cNvSpPr txBox="1"/>
            <p:nvPr/>
          </p:nvSpPr>
          <p:spPr>
            <a:xfrm>
              <a:off x="0" y="489047"/>
              <a:ext cx="10699213" cy="1190700"/>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AI has a rich history marked by significant events such as the Dartmouth Conference in 1956 and the development of expert systems in the 1960s.</a:t>
              </a:r>
              <a:endParaRPr sz="2000" b="0" i="0" u="none" strike="noStrike" cap="none">
                <a:solidFill>
                  <a:schemeClr val="dk1"/>
                </a:solidFill>
                <a:latin typeface="IBM Plex Sans"/>
                <a:ea typeface="IBM Plex Sans"/>
                <a:cs typeface="IBM Plex Sans"/>
                <a:sym typeface="IBM Plex Sans"/>
              </a:endParaRPr>
            </a:p>
          </p:txBody>
        </p:sp>
        <p:sp>
          <p:nvSpPr>
            <p:cNvPr id="645" name="Google Shape;645;p21"/>
            <p:cNvSpPr/>
            <p:nvPr/>
          </p:nvSpPr>
          <p:spPr>
            <a:xfrm>
              <a:off x="534960" y="11937"/>
              <a:ext cx="7489449" cy="787069"/>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1"/>
            <p:cNvSpPr txBox="1"/>
            <p:nvPr/>
          </p:nvSpPr>
          <p:spPr>
            <a:xfrm>
              <a:off x="573382" y="50359"/>
              <a:ext cx="7412605" cy="710225"/>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Key milestones in AI history (e.g., Dartmouth Conference, emergence of expert systems): </a:t>
              </a:r>
              <a:endParaRPr sz="2400">
                <a:solidFill>
                  <a:schemeClr val="lt1"/>
                </a:solidFill>
                <a:latin typeface="IBM Plex Sans"/>
                <a:ea typeface="IBM Plex Sans"/>
                <a:cs typeface="IBM Plex Sans"/>
                <a:sym typeface="IBM Plex Sans"/>
              </a:endParaRPr>
            </a:p>
          </p:txBody>
        </p:sp>
        <p:sp>
          <p:nvSpPr>
            <p:cNvPr id="647" name="Google Shape;647;p21"/>
            <p:cNvSpPr/>
            <p:nvPr/>
          </p:nvSpPr>
          <p:spPr>
            <a:xfrm>
              <a:off x="0" y="2103107"/>
              <a:ext cx="10699213" cy="1190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1"/>
            <p:cNvSpPr txBox="1"/>
            <p:nvPr/>
          </p:nvSpPr>
          <p:spPr>
            <a:xfrm>
              <a:off x="0" y="2103107"/>
              <a:ext cx="10699213" cy="1190700"/>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AI approaches have evolved from early symbolic systems to more recent advancements in machine learning and deep learning.</a:t>
              </a:r>
              <a:endParaRPr sz="2000" b="0" i="0" u="none" strike="noStrike" cap="none">
                <a:solidFill>
                  <a:schemeClr val="dk1"/>
                </a:solidFill>
                <a:latin typeface="IBM Plex Sans"/>
                <a:ea typeface="IBM Plex Sans"/>
                <a:cs typeface="IBM Plex Sans"/>
                <a:sym typeface="IBM Plex Sans"/>
              </a:endParaRPr>
            </a:p>
          </p:txBody>
        </p:sp>
        <p:sp>
          <p:nvSpPr>
            <p:cNvPr id="649" name="Google Shape;649;p21"/>
            <p:cNvSpPr/>
            <p:nvPr/>
          </p:nvSpPr>
          <p:spPr>
            <a:xfrm>
              <a:off x="534960" y="1793147"/>
              <a:ext cx="7489449" cy="6199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1"/>
            <p:cNvSpPr txBox="1"/>
            <p:nvPr/>
          </p:nvSpPr>
          <p:spPr>
            <a:xfrm>
              <a:off x="565222" y="1823409"/>
              <a:ext cx="7428925" cy="559396"/>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Evolution of AI approaches over time:</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651" name="Google Shape;651;p21"/>
            <p:cNvSpPr/>
            <p:nvPr/>
          </p:nvSpPr>
          <p:spPr>
            <a:xfrm>
              <a:off x="0" y="3869128"/>
              <a:ext cx="10699213" cy="1488374"/>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1"/>
            <p:cNvSpPr txBox="1"/>
            <p:nvPr/>
          </p:nvSpPr>
          <p:spPr>
            <a:xfrm>
              <a:off x="0" y="3869128"/>
              <a:ext cx="10699213" cy="1488374"/>
            </a:xfrm>
            <a:prstGeom prst="rect">
              <a:avLst/>
            </a:prstGeom>
            <a:noFill/>
            <a:ln>
              <a:noFill/>
            </a:ln>
          </p:spPr>
          <p:txBody>
            <a:bodyPr spcFirstLastPara="1" wrap="square" lIns="830375" tIns="437375" rIns="830375"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Breakthroughs such as the development of neural networks and deep learning have propelled AI forward and opened up new possibilities for applications.</a:t>
              </a:r>
              <a:endParaRPr sz="2000" b="0" i="0" u="none" strike="noStrike" cap="none">
                <a:solidFill>
                  <a:schemeClr val="dk1"/>
                </a:solidFill>
                <a:latin typeface="IBM Plex Sans"/>
                <a:ea typeface="IBM Plex Sans"/>
                <a:cs typeface="IBM Plex Sans"/>
                <a:sym typeface="IBM Plex Sans"/>
              </a:endParaRPr>
            </a:p>
          </p:txBody>
        </p:sp>
        <p:sp>
          <p:nvSpPr>
            <p:cNvPr id="653" name="Google Shape;653;p21"/>
            <p:cNvSpPr/>
            <p:nvPr/>
          </p:nvSpPr>
          <p:spPr>
            <a:xfrm>
              <a:off x="534960" y="3407207"/>
              <a:ext cx="7489449" cy="77188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1"/>
            <p:cNvSpPr txBox="1"/>
            <p:nvPr/>
          </p:nvSpPr>
          <p:spPr>
            <a:xfrm>
              <a:off x="572640" y="3444887"/>
              <a:ext cx="7414089" cy="696520"/>
            </a:xfrm>
            <a:prstGeom prst="rect">
              <a:avLst/>
            </a:prstGeom>
            <a:noFill/>
            <a:ln>
              <a:noFill/>
            </a:ln>
          </p:spPr>
          <p:txBody>
            <a:bodyPr spcFirstLastPara="1" wrap="square" lIns="283075" tIns="0" rIns="28307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Major breakthroughs and developments in AI research</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grpSp>
      <p:sp>
        <p:nvSpPr>
          <p:cNvPr id="655" name="Google Shape;655;p2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56" name="Google Shape;656;p21"/>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22"/>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dirty="0"/>
              <a:t>Key Developments of AI</a:t>
            </a:r>
            <a:endParaRPr dirty="0"/>
          </a:p>
        </p:txBody>
      </p:sp>
      <p:sp>
        <p:nvSpPr>
          <p:cNvPr id="663" name="Google Shape;663;p2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64" name="Google Shape;664;p22"/>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665" name="Google Shape;665;p22"/>
          <p:cNvGrpSpPr/>
          <p:nvPr/>
        </p:nvGrpSpPr>
        <p:grpSpPr>
          <a:xfrm>
            <a:off x="217440" y="1416644"/>
            <a:ext cx="11021636" cy="4895975"/>
            <a:chOff x="217440" y="1416644"/>
            <a:chExt cx="11021636" cy="4895975"/>
          </a:xfrm>
        </p:grpSpPr>
        <p:pic>
          <p:nvPicPr>
            <p:cNvPr id="666" name="Google Shape;666;p22"/>
            <p:cNvPicPr preferRelativeResize="0"/>
            <p:nvPr/>
          </p:nvPicPr>
          <p:blipFill rotWithShape="1">
            <a:blip r:embed="rId3">
              <a:alphaModFix/>
            </a:blip>
            <a:srcRect/>
            <a:stretch/>
          </p:blipFill>
          <p:spPr>
            <a:xfrm>
              <a:off x="217440" y="1416644"/>
              <a:ext cx="9749520" cy="4895975"/>
            </a:xfrm>
            <a:prstGeom prst="rect">
              <a:avLst/>
            </a:prstGeom>
            <a:noFill/>
            <a:ln>
              <a:noFill/>
            </a:ln>
          </p:spPr>
        </p:pic>
        <p:sp>
          <p:nvSpPr>
            <p:cNvPr id="667" name="Google Shape;667;p22"/>
            <p:cNvSpPr/>
            <p:nvPr/>
          </p:nvSpPr>
          <p:spPr>
            <a:xfrm>
              <a:off x="9684596" y="2055061"/>
              <a:ext cx="1554480" cy="684000"/>
            </a:xfrm>
            <a:prstGeom prst="rect">
              <a:avLst/>
            </a:prstGeom>
            <a:solidFill>
              <a:srgbClr val="C8C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1200"/>
                <a:buFont typeface="Arial"/>
                <a:buNone/>
              </a:pPr>
              <a:r>
                <a:rPr lang="en-US" sz="1200" b="0" i="0" u="none" strike="noStrike" cap="none">
                  <a:solidFill>
                    <a:srgbClr val="262626"/>
                  </a:solidFill>
                  <a:latin typeface="Arial"/>
                  <a:ea typeface="Arial"/>
                  <a:cs typeface="Arial"/>
                  <a:sym typeface="Arial"/>
                </a:rPr>
                <a:t>2020s</a:t>
              </a:r>
              <a:endParaRPr/>
            </a:p>
          </p:txBody>
        </p:sp>
        <p:sp>
          <p:nvSpPr>
            <p:cNvPr id="668" name="Google Shape;668;p22"/>
            <p:cNvSpPr/>
            <p:nvPr/>
          </p:nvSpPr>
          <p:spPr>
            <a:xfrm>
              <a:off x="9684596" y="3182396"/>
              <a:ext cx="1554480" cy="684000"/>
            </a:xfrm>
            <a:prstGeom prst="rect">
              <a:avLst/>
            </a:prstGeom>
            <a:solidFill>
              <a:srgbClr val="C8C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1200"/>
                <a:buFont typeface="Arial"/>
                <a:buNone/>
              </a:pPr>
              <a:r>
                <a:rPr lang="en-US" sz="1200" b="0" i="0" u="none" strike="noStrike" cap="none">
                  <a:solidFill>
                    <a:srgbClr val="262626"/>
                  </a:solidFill>
                  <a:latin typeface="Arial"/>
                  <a:ea typeface="Arial"/>
                  <a:cs typeface="Arial"/>
                  <a:sym typeface="Arial"/>
                </a:rPr>
                <a:t>2020s</a:t>
              </a:r>
              <a:endParaRPr/>
            </a:p>
          </p:txBody>
        </p:sp>
        <p:sp>
          <p:nvSpPr>
            <p:cNvPr id="669" name="Google Shape;669;p22"/>
            <p:cNvSpPr/>
            <p:nvPr/>
          </p:nvSpPr>
          <p:spPr>
            <a:xfrm>
              <a:off x="9684596" y="5189220"/>
              <a:ext cx="1554480" cy="816367"/>
            </a:xfrm>
            <a:prstGeom prst="rect">
              <a:avLst/>
            </a:prstGeom>
            <a:solidFill>
              <a:srgbClr val="C8CFF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262626"/>
                </a:buClr>
                <a:buSzPts val="1200"/>
                <a:buFont typeface="Arial"/>
                <a:buNone/>
              </a:pPr>
              <a:r>
                <a:rPr lang="en-US" sz="1200" b="0" i="0" u="none" strike="noStrike" cap="none">
                  <a:solidFill>
                    <a:srgbClr val="262626"/>
                  </a:solidFill>
                  <a:latin typeface="Arial"/>
                  <a:ea typeface="Arial"/>
                  <a:cs typeface="Arial"/>
                  <a:sym typeface="Arial"/>
                </a:rPr>
                <a:t>Large Language</a:t>
              </a:r>
              <a:endParaRPr/>
            </a:p>
            <a:p>
              <a:pPr marL="0" marR="0" lvl="0" indent="0" algn="ctr" rtl="0">
                <a:lnSpc>
                  <a:spcPct val="100000"/>
                </a:lnSpc>
                <a:spcBef>
                  <a:spcPts val="0"/>
                </a:spcBef>
                <a:spcAft>
                  <a:spcPts val="0"/>
                </a:spcAft>
                <a:buClr>
                  <a:srgbClr val="262626"/>
                </a:buClr>
                <a:buSzPts val="1200"/>
                <a:buFont typeface="Arial"/>
                <a:buNone/>
              </a:pPr>
              <a:r>
                <a:rPr lang="en-US" sz="1200" b="0" i="0" u="none" strike="noStrike" cap="none">
                  <a:solidFill>
                    <a:srgbClr val="262626"/>
                  </a:solidFill>
                  <a:latin typeface="Arial"/>
                  <a:ea typeface="Arial"/>
                  <a:cs typeface="Arial"/>
                  <a:sym typeface="Arial"/>
                </a:rPr>
                <a:t> Models –</a:t>
              </a:r>
              <a:endParaRPr/>
            </a:p>
            <a:p>
              <a:pPr marL="0" marR="0" lvl="0" indent="0" algn="ctr" rtl="0">
                <a:lnSpc>
                  <a:spcPct val="100000"/>
                </a:lnSpc>
                <a:spcBef>
                  <a:spcPts val="0"/>
                </a:spcBef>
                <a:spcAft>
                  <a:spcPts val="0"/>
                </a:spcAft>
                <a:buClr>
                  <a:srgbClr val="262626"/>
                </a:buClr>
                <a:buSzPts val="1200"/>
                <a:buFont typeface="Arial"/>
                <a:buNone/>
              </a:pPr>
              <a:r>
                <a:rPr lang="en-US" sz="1200">
                  <a:solidFill>
                    <a:srgbClr val="262626"/>
                  </a:solidFill>
                  <a:latin typeface="Arial"/>
                  <a:ea typeface="Arial"/>
                  <a:cs typeface="Arial"/>
                  <a:sym typeface="Arial"/>
                </a:rPr>
                <a:t>Generative Models</a:t>
              </a:r>
              <a:endParaRPr sz="1200" b="0" i="0" u="none" strike="noStrike" cap="none">
                <a:solidFill>
                  <a:srgbClr val="262626"/>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200"/>
                <a:buFont typeface="Arial"/>
                <a:buNone/>
              </a:pPr>
              <a:endParaRPr sz="1200" b="0" i="0" u="none" strike="noStrike" cap="none">
                <a:solidFill>
                  <a:srgbClr val="262626"/>
                </a:solidFill>
                <a:latin typeface="Arial"/>
                <a:ea typeface="Arial"/>
                <a:cs typeface="Arial"/>
                <a:sym typeface="Arial"/>
              </a:endParaRPr>
            </a:p>
          </p:txBody>
        </p:sp>
        <p:cxnSp>
          <p:nvCxnSpPr>
            <p:cNvPr id="670" name="Google Shape;670;p22"/>
            <p:cNvCxnSpPr>
              <a:stCxn id="668" idx="2"/>
              <a:endCxn id="669" idx="0"/>
            </p:cNvCxnSpPr>
            <p:nvPr/>
          </p:nvCxnSpPr>
          <p:spPr>
            <a:xfrm>
              <a:off x="10461836" y="3866396"/>
              <a:ext cx="0" cy="1322700"/>
            </a:xfrm>
            <a:prstGeom prst="straightConnector1">
              <a:avLst/>
            </a:prstGeom>
            <a:solidFill>
              <a:srgbClr val="FDFDFD"/>
            </a:solidFill>
            <a:ln w="15875" cap="flat" cmpd="sng">
              <a:solidFill>
                <a:schemeClr val="dk1"/>
              </a:solidFill>
              <a:prstDash val="dash"/>
              <a:round/>
              <a:headEnd type="none" w="sm" len="sm"/>
              <a:tailEnd type="none" w="sm" len="sm"/>
            </a:ln>
          </p:spPr>
        </p:cxnSp>
        <p:cxnSp>
          <p:nvCxnSpPr>
            <p:cNvPr id="671" name="Google Shape;671;p22"/>
            <p:cNvCxnSpPr/>
            <p:nvPr/>
          </p:nvCxnSpPr>
          <p:spPr>
            <a:xfrm>
              <a:off x="8892540" y="4446270"/>
              <a:ext cx="2346536" cy="0"/>
            </a:xfrm>
            <a:prstGeom prst="straightConnector1">
              <a:avLst/>
            </a:prstGeom>
            <a:solidFill>
              <a:srgbClr val="FDFDFD"/>
            </a:solidFill>
            <a:ln w="47625" cap="flat" cmpd="sng">
              <a:solidFill>
                <a:schemeClr val="dk1"/>
              </a:solidFill>
              <a:prstDash val="solid"/>
              <a:round/>
              <a:headEnd type="none" w="sm" len="sm"/>
              <a:tailEnd type="triangle" w="med" len="med"/>
            </a:ln>
          </p:spPr>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5"/>
        <p:cNvGrpSpPr/>
        <p:nvPr/>
      </p:nvGrpSpPr>
      <p:grpSpPr>
        <a:xfrm>
          <a:off x="0" y="0"/>
          <a:ext cx="0" cy="0"/>
          <a:chOff x="0" y="0"/>
          <a:chExt cx="0" cy="0"/>
        </a:xfrm>
      </p:grpSpPr>
      <p:sp>
        <p:nvSpPr>
          <p:cNvPr id="306" name="Google Shape;306;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7" name="Google Shape;307;p3" descr="Artificial Intelligence (AI) Tools for Personal use in 2024 | List of AI  Tools"/>
          <p:cNvPicPr preferRelativeResize="0"/>
          <p:nvPr/>
        </p:nvPicPr>
        <p:blipFill rotWithShape="1">
          <a:blip r:embed="rId3">
            <a:alphaModFix/>
          </a:blip>
          <a:srcRect l="4397" r="16921" b="6040"/>
          <a:stretch/>
        </p:blipFill>
        <p:spPr>
          <a:xfrm>
            <a:off x="3523488" y="10"/>
            <a:ext cx="8668512" cy="6857990"/>
          </a:xfrm>
          <a:prstGeom prst="rect">
            <a:avLst/>
          </a:prstGeom>
          <a:noFill/>
          <a:ln>
            <a:noFill/>
          </a:ln>
        </p:spPr>
      </p:pic>
      <p:sp>
        <p:nvSpPr>
          <p:cNvPr id="308" name="Google Shape;308;p3"/>
          <p:cNvSpPr/>
          <p:nvPr/>
        </p:nvSpPr>
        <p:spPr>
          <a:xfrm>
            <a:off x="3" y="0"/>
            <a:ext cx="9339206" cy="6858000"/>
          </a:xfrm>
          <a:prstGeom prst="rect">
            <a:avLst/>
          </a:prstGeom>
          <a:gradFill>
            <a:gsLst>
              <a:gs pos="0">
                <a:srgbClr val="000000">
                  <a:alpha val="0"/>
                </a:srgbClr>
              </a:gs>
              <a:gs pos="33000">
                <a:srgbClr val="000000">
                  <a:alpha val="63921"/>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3"/>
          <p:cNvSpPr txBox="1"/>
          <p:nvPr/>
        </p:nvSpPr>
        <p:spPr>
          <a:xfrm>
            <a:off x="477981" y="1122363"/>
            <a:ext cx="4023360" cy="3204134"/>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None/>
            </a:pPr>
            <a:r>
              <a:rPr lang="en-US" sz="4400" b="1" i="0" u="none" strike="noStrike" cap="none">
                <a:solidFill>
                  <a:schemeClr val="lt1"/>
                </a:solidFill>
                <a:latin typeface="Calibri"/>
                <a:ea typeface="Calibri"/>
                <a:cs typeface="Calibri"/>
                <a:sym typeface="Calibri"/>
              </a:rPr>
              <a:t>What AI Application are we already using in daily life? </a:t>
            </a:r>
            <a:endParaRPr/>
          </a:p>
        </p:txBody>
      </p:sp>
      <p:sp>
        <p:nvSpPr>
          <p:cNvPr id="310" name="Google Shape;310;p3"/>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11" name="Google Shape;311;p3"/>
          <p:cNvSpPr/>
          <p:nvPr/>
        </p:nvSpPr>
        <p:spPr>
          <a:xfrm>
            <a:off x="481029" y="4546920"/>
            <a:ext cx="3977640" cy="18288"/>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3"/>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Current State of AI</a:t>
            </a:r>
            <a:endParaRPr sz="3200">
              <a:latin typeface="IBM Plex Sans"/>
              <a:ea typeface="IBM Plex Sans"/>
              <a:cs typeface="IBM Plex Sans"/>
              <a:sym typeface="IBM Plex Sans"/>
            </a:endParaRPr>
          </a:p>
        </p:txBody>
      </p:sp>
      <p:sp>
        <p:nvSpPr>
          <p:cNvPr id="678" name="Google Shape;678;p23"/>
          <p:cNvSpPr/>
          <p:nvPr/>
        </p:nvSpPr>
        <p:spPr>
          <a:xfrm>
            <a:off x="8145243" y="1549932"/>
            <a:ext cx="3594559" cy="1154709"/>
          </a:xfrm>
          <a:custGeom>
            <a:avLst/>
            <a:gdLst/>
            <a:ahLst/>
            <a:cxnLst/>
            <a:rect l="l" t="t" r="r" b="b"/>
            <a:pathLst>
              <a:path w="3594559" h="1385027" extrusionOk="0">
                <a:moveTo>
                  <a:pt x="0" y="0"/>
                </a:moveTo>
                <a:lnTo>
                  <a:pt x="3594559" y="0"/>
                </a:lnTo>
                <a:lnTo>
                  <a:pt x="3594559" y="1385027"/>
                </a:lnTo>
                <a:lnTo>
                  <a:pt x="0" y="1385027"/>
                </a:lnTo>
                <a:lnTo>
                  <a:pt x="0" y="0"/>
                </a:lnTo>
                <a:close/>
              </a:path>
            </a:pathLst>
          </a:custGeom>
          <a:gradFill>
            <a:gsLst>
              <a:gs pos="0">
                <a:srgbClr val="8896FC"/>
              </a:gs>
              <a:gs pos="50000">
                <a:srgbClr val="6F83FF"/>
              </a:gs>
              <a:gs pos="100000">
                <a:srgbClr val="5A6CE3"/>
              </a:gs>
            </a:gsLst>
            <a:lin ang="5400000" scaled="0"/>
          </a:gradFill>
          <a:ln w="9525"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Implications of AI for society</a:t>
            </a:r>
            <a:endParaRPr sz="2400" b="0">
              <a:solidFill>
                <a:schemeClr val="lt1"/>
              </a:solidFill>
              <a:latin typeface="IBM Plex Sans"/>
              <a:ea typeface="IBM Plex Sans"/>
              <a:cs typeface="IBM Plex Sans"/>
              <a:sym typeface="IBM Plex Sans"/>
            </a:endParaRPr>
          </a:p>
        </p:txBody>
      </p:sp>
      <p:grpSp>
        <p:nvGrpSpPr>
          <p:cNvPr id="679" name="Google Shape;679;p23"/>
          <p:cNvGrpSpPr/>
          <p:nvPr/>
        </p:nvGrpSpPr>
        <p:grpSpPr>
          <a:xfrm>
            <a:off x="397601" y="1549932"/>
            <a:ext cx="11246508" cy="3947634"/>
            <a:chOff x="472746" y="1991599"/>
            <a:chExt cx="11246508" cy="3947634"/>
          </a:xfrm>
        </p:grpSpPr>
        <p:sp>
          <p:nvSpPr>
            <p:cNvPr id="680" name="Google Shape;680;p23"/>
            <p:cNvSpPr/>
            <p:nvPr/>
          </p:nvSpPr>
          <p:spPr>
            <a:xfrm>
              <a:off x="472746" y="1999401"/>
              <a:ext cx="3594559" cy="1146907"/>
            </a:xfrm>
            <a:custGeom>
              <a:avLst/>
              <a:gdLst/>
              <a:ahLst/>
              <a:cxnLst/>
              <a:rect l="l" t="t" r="r" b="b"/>
              <a:pathLst>
                <a:path w="3594559" h="1412273" extrusionOk="0">
                  <a:moveTo>
                    <a:pt x="0" y="0"/>
                  </a:moveTo>
                  <a:lnTo>
                    <a:pt x="3594559" y="0"/>
                  </a:lnTo>
                  <a:lnTo>
                    <a:pt x="3594559" y="1412273"/>
                  </a:lnTo>
                  <a:lnTo>
                    <a:pt x="0" y="1412273"/>
                  </a:lnTo>
                  <a:lnTo>
                    <a:pt x="0" y="0"/>
                  </a:lnTo>
                  <a:close/>
                </a:path>
              </a:pathLst>
            </a:custGeom>
            <a:gradFill>
              <a:gsLst>
                <a:gs pos="0">
                  <a:srgbClr val="8896FC"/>
                </a:gs>
                <a:gs pos="50000">
                  <a:srgbClr val="6F83FF"/>
                </a:gs>
                <a:gs pos="100000">
                  <a:srgbClr val="5A6CE3"/>
                </a:gs>
              </a:gsLst>
              <a:lin ang="5400000" scaled="0"/>
            </a:gradFill>
            <a:ln w="9525"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Recent advancements in AI </a:t>
              </a:r>
              <a:endParaRPr/>
            </a:p>
          </p:txBody>
        </p:sp>
        <p:sp>
          <p:nvSpPr>
            <p:cNvPr id="681" name="Google Shape;681;p23"/>
            <p:cNvSpPr/>
            <p:nvPr/>
          </p:nvSpPr>
          <p:spPr>
            <a:xfrm>
              <a:off x="472746" y="3146308"/>
              <a:ext cx="3594559" cy="2679316"/>
            </a:xfrm>
            <a:custGeom>
              <a:avLst/>
              <a:gdLst/>
              <a:ahLst/>
              <a:cxnLst/>
              <a:rect l="l" t="t" r="r" b="b"/>
              <a:pathLst>
                <a:path w="3594559" h="2202886" extrusionOk="0">
                  <a:moveTo>
                    <a:pt x="0" y="0"/>
                  </a:moveTo>
                  <a:lnTo>
                    <a:pt x="3594559" y="0"/>
                  </a:lnTo>
                  <a:lnTo>
                    <a:pt x="3594559" y="2202886"/>
                  </a:lnTo>
                  <a:lnTo>
                    <a:pt x="0" y="2202886"/>
                  </a:lnTo>
                  <a:lnTo>
                    <a:pt x="0" y="0"/>
                  </a:lnTo>
                  <a:close/>
                </a:path>
              </a:pathLst>
            </a:custGeom>
            <a:solidFill>
              <a:srgbClr val="D5D9FC">
                <a:alpha val="89803"/>
              </a:srgbClr>
            </a:solidFill>
            <a:ln w="9525"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AI has made significant progress in areas such as natural language processing and pattern recognition, leading to applications like chatbots and image recognition.</a:t>
              </a:r>
              <a:endParaRPr sz="2000" b="0" i="0" u="none" strike="noStrike" cap="none">
                <a:solidFill>
                  <a:schemeClr val="dk1"/>
                </a:solidFill>
                <a:latin typeface="IBM Plex Sans"/>
                <a:ea typeface="IBM Plex Sans"/>
                <a:cs typeface="IBM Plex Sans"/>
                <a:sym typeface="IBM Plex Sans"/>
              </a:endParaRPr>
            </a:p>
          </p:txBody>
        </p:sp>
        <p:sp>
          <p:nvSpPr>
            <p:cNvPr id="682" name="Google Shape;682;p23"/>
            <p:cNvSpPr/>
            <p:nvPr/>
          </p:nvSpPr>
          <p:spPr>
            <a:xfrm>
              <a:off x="4318925" y="1991599"/>
              <a:ext cx="3594559" cy="1154710"/>
            </a:xfrm>
            <a:custGeom>
              <a:avLst/>
              <a:gdLst/>
              <a:ahLst/>
              <a:cxnLst/>
              <a:rect l="l" t="t" r="r" b="b"/>
              <a:pathLst>
                <a:path w="3594559" h="1310648" extrusionOk="0">
                  <a:moveTo>
                    <a:pt x="0" y="0"/>
                  </a:moveTo>
                  <a:lnTo>
                    <a:pt x="3594559" y="0"/>
                  </a:lnTo>
                  <a:lnTo>
                    <a:pt x="3594559" y="1310648"/>
                  </a:lnTo>
                  <a:lnTo>
                    <a:pt x="0" y="1310648"/>
                  </a:lnTo>
                  <a:lnTo>
                    <a:pt x="0" y="0"/>
                  </a:lnTo>
                  <a:close/>
                </a:path>
              </a:pathLst>
            </a:custGeom>
            <a:gradFill>
              <a:gsLst>
                <a:gs pos="0">
                  <a:srgbClr val="8896FC"/>
                </a:gs>
                <a:gs pos="50000">
                  <a:srgbClr val="6F83FF"/>
                </a:gs>
                <a:gs pos="100000">
                  <a:srgbClr val="5A6CE3"/>
                </a:gs>
              </a:gsLst>
              <a:lin ang="5400000" scaled="0"/>
            </a:gradFill>
            <a:ln w="9525"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0">
                  <a:solidFill>
                    <a:schemeClr val="lt1"/>
                  </a:solidFill>
                  <a:latin typeface="IBM Plex Sans"/>
                  <a:ea typeface="IBM Plex Sans"/>
                  <a:cs typeface="IBM Plex Sans"/>
                  <a:sym typeface="IBM Plex Sans"/>
                </a:rPr>
                <a:t>Challenges facing AI</a:t>
              </a:r>
              <a:endParaRPr sz="2400" b="0">
                <a:solidFill>
                  <a:schemeClr val="lt1"/>
                </a:solidFill>
                <a:latin typeface="IBM Plex Sans"/>
                <a:ea typeface="IBM Plex Sans"/>
                <a:cs typeface="IBM Plex Sans"/>
                <a:sym typeface="IBM Plex Sans"/>
              </a:endParaRPr>
            </a:p>
          </p:txBody>
        </p:sp>
        <p:sp>
          <p:nvSpPr>
            <p:cNvPr id="683" name="Google Shape;683;p23"/>
            <p:cNvSpPr/>
            <p:nvPr/>
          </p:nvSpPr>
          <p:spPr>
            <a:xfrm>
              <a:off x="4318925" y="3146308"/>
              <a:ext cx="3594559" cy="2747293"/>
            </a:xfrm>
            <a:custGeom>
              <a:avLst/>
              <a:gdLst/>
              <a:ahLst/>
              <a:cxnLst/>
              <a:rect l="l" t="t" r="r" b="b"/>
              <a:pathLst>
                <a:path w="3594559" h="2810880" extrusionOk="0">
                  <a:moveTo>
                    <a:pt x="0" y="0"/>
                  </a:moveTo>
                  <a:lnTo>
                    <a:pt x="3594559" y="0"/>
                  </a:lnTo>
                  <a:lnTo>
                    <a:pt x="3594559" y="2810880"/>
                  </a:lnTo>
                  <a:lnTo>
                    <a:pt x="0" y="2810880"/>
                  </a:lnTo>
                  <a:lnTo>
                    <a:pt x="0" y="0"/>
                  </a:lnTo>
                  <a:close/>
                </a:path>
              </a:pathLst>
            </a:custGeom>
            <a:solidFill>
              <a:srgbClr val="D5D9FC">
                <a:alpha val="89803"/>
              </a:srgbClr>
            </a:solidFill>
            <a:ln w="9525"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Despite its progress, AI faces challenges such as ethical concerns regarding bias and fairness, as well as the need to ensure the robustness and reliability of AI systems.</a:t>
              </a:r>
              <a:endParaRPr sz="2000" b="0" i="0" u="none" strike="noStrike" cap="none">
                <a:solidFill>
                  <a:schemeClr val="dk1"/>
                </a:solidFill>
                <a:latin typeface="IBM Plex Sans"/>
                <a:ea typeface="IBM Plex Sans"/>
                <a:cs typeface="IBM Plex Sans"/>
                <a:sym typeface="IBM Plex Sans"/>
              </a:endParaRPr>
            </a:p>
          </p:txBody>
        </p:sp>
        <p:sp>
          <p:nvSpPr>
            <p:cNvPr id="684" name="Google Shape;684;p23"/>
            <p:cNvSpPr/>
            <p:nvPr/>
          </p:nvSpPr>
          <p:spPr>
            <a:xfrm>
              <a:off x="8124695" y="3128353"/>
              <a:ext cx="3594559" cy="2810880"/>
            </a:xfrm>
            <a:custGeom>
              <a:avLst/>
              <a:gdLst/>
              <a:ahLst/>
              <a:cxnLst/>
              <a:rect l="l" t="t" r="r" b="b"/>
              <a:pathLst>
                <a:path w="3594559" h="2810880" extrusionOk="0">
                  <a:moveTo>
                    <a:pt x="0" y="0"/>
                  </a:moveTo>
                  <a:lnTo>
                    <a:pt x="3594559" y="0"/>
                  </a:lnTo>
                  <a:lnTo>
                    <a:pt x="3594559" y="2810880"/>
                  </a:lnTo>
                  <a:lnTo>
                    <a:pt x="0" y="2810880"/>
                  </a:lnTo>
                  <a:lnTo>
                    <a:pt x="0" y="0"/>
                  </a:lnTo>
                  <a:close/>
                </a:path>
              </a:pathLst>
            </a:custGeom>
            <a:solidFill>
              <a:srgbClr val="D5D9FC">
                <a:alpha val="89803"/>
              </a:srgbClr>
            </a:solidFill>
            <a:ln w="9525"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AI has profound implications for society, including changes in employment patterns and privacy concerns, which must be addressed responsibly.</a:t>
              </a:r>
              <a:endParaRPr sz="2000" b="0" i="0" u="none" strike="noStrike" cap="none">
                <a:solidFill>
                  <a:schemeClr val="dk1"/>
                </a:solidFill>
                <a:latin typeface="IBM Plex Sans"/>
                <a:ea typeface="IBM Plex Sans"/>
                <a:cs typeface="IBM Plex Sans"/>
                <a:sym typeface="IBM Plex Sans"/>
              </a:endParaRPr>
            </a:p>
          </p:txBody>
        </p:sp>
      </p:grpSp>
      <p:sp>
        <p:nvSpPr>
          <p:cNvPr id="685" name="Google Shape;685;p23"/>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86" name="Google Shape;686;p23"/>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24"/>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b="1" i="0">
                <a:latin typeface="IBM Plex Sans"/>
                <a:ea typeface="IBM Plex Sans"/>
                <a:cs typeface="IBM Plex Sans"/>
                <a:sym typeface="IBM Plex Sans"/>
              </a:rPr>
              <a:t>Advancements in AI</a:t>
            </a:r>
            <a:endParaRPr sz="3200">
              <a:latin typeface="IBM Plex Sans"/>
              <a:ea typeface="IBM Plex Sans"/>
              <a:cs typeface="IBM Plex Sans"/>
              <a:sym typeface="IBM Plex Sans"/>
            </a:endParaRPr>
          </a:p>
        </p:txBody>
      </p:sp>
      <p:sp>
        <p:nvSpPr>
          <p:cNvPr id="693" name="Google Shape;693;p24"/>
          <p:cNvSpPr txBox="1">
            <a:spLocks noGrp="1"/>
          </p:cNvSpPr>
          <p:nvPr>
            <p:ph type="body" idx="1"/>
          </p:nvPr>
        </p:nvSpPr>
        <p:spPr>
          <a:xfrm>
            <a:off x="217442" y="1244008"/>
            <a:ext cx="5805439" cy="5409487"/>
          </a:xfrm>
          <a:prstGeom prst="rect">
            <a:avLst/>
          </a:prstGeom>
          <a:noFill/>
          <a:ln>
            <a:noFill/>
          </a:ln>
        </p:spPr>
        <p:txBody>
          <a:bodyPr spcFirstLastPara="1" wrap="square" lIns="59650" tIns="29825" rIns="0" bIns="0" anchor="t" anchorCtr="0">
            <a:noAutofit/>
          </a:bodyPr>
          <a:lstStyle/>
          <a:p>
            <a:pPr marL="218508" lvl="0" indent="-218508" algn="l" rtl="0">
              <a:lnSpc>
                <a:spcPct val="90000"/>
              </a:lnSpc>
              <a:spcBef>
                <a:spcPts val="0"/>
              </a:spcBef>
              <a:spcAft>
                <a:spcPts val="0"/>
              </a:spcAft>
              <a:buSzPts val="2400"/>
              <a:buFont typeface="IBM Plex Sans"/>
              <a:buChar char="•"/>
            </a:pPr>
            <a:r>
              <a:rPr lang="en-US" sz="2400" b="0" i="0">
                <a:latin typeface="IBM Plex Sans"/>
                <a:ea typeface="IBM Plex Sans"/>
                <a:cs typeface="IBM Plex Sans"/>
                <a:sym typeface="IBM Plex Sans"/>
              </a:rPr>
              <a:t>AI has achieved remarkable progress, venturing into areas once exclusive to human intelligence. </a:t>
            </a:r>
            <a:endParaRPr/>
          </a:p>
          <a:p>
            <a:pPr marL="218508" lvl="0" indent="-218508" algn="l" rtl="0">
              <a:lnSpc>
                <a:spcPct val="90000"/>
              </a:lnSpc>
              <a:spcBef>
                <a:spcPts val="600"/>
              </a:spcBef>
              <a:spcAft>
                <a:spcPts val="0"/>
              </a:spcAft>
              <a:buSzPts val="2400"/>
              <a:buFont typeface="Arial"/>
              <a:buChar char="•"/>
            </a:pPr>
            <a:r>
              <a:rPr lang="en-US" sz="2400" b="1" i="0">
                <a:latin typeface="IBM Plex Sans"/>
                <a:ea typeface="IBM Plex Sans"/>
                <a:cs typeface="IBM Plex Sans"/>
                <a:sym typeface="IBM Plex Sans"/>
              </a:rPr>
              <a:t>Natural Language Understanding (NLU)</a:t>
            </a:r>
            <a:endParaRPr sz="2400" b="0" i="0">
              <a:latin typeface="IBM Plex Sans"/>
              <a:ea typeface="IBM Plex Sans"/>
              <a:cs typeface="IBM Plex Sans"/>
              <a:sym typeface="IBM Plex Sans"/>
            </a:endParaRPr>
          </a:p>
          <a:p>
            <a:pPr marL="742950" lvl="1" indent="-285750" algn="l" rtl="0">
              <a:lnSpc>
                <a:spcPct val="90000"/>
              </a:lnSpc>
              <a:spcBef>
                <a:spcPts val="6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Machines grasp human language (written &amp; spoken)</a:t>
            </a:r>
            <a:endParaRPr/>
          </a:p>
          <a:p>
            <a:pPr marL="742950" lvl="1" indent="-285750" algn="l" rtl="0">
              <a:lnSpc>
                <a:spcPct val="90000"/>
              </a:lnSpc>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Translation, chatbots, sentiment analysis</a:t>
            </a:r>
            <a:endParaRPr/>
          </a:p>
          <a:p>
            <a:pPr marL="218508" lvl="0" indent="-218508" algn="l" rtl="0">
              <a:lnSpc>
                <a:spcPct val="90000"/>
              </a:lnSpc>
              <a:spcBef>
                <a:spcPts val="500"/>
              </a:spcBef>
              <a:spcAft>
                <a:spcPts val="0"/>
              </a:spcAft>
              <a:buSzPts val="2400"/>
              <a:buFont typeface="Arial"/>
              <a:buChar char="•"/>
            </a:pPr>
            <a:r>
              <a:rPr lang="en-US" sz="2400" b="1" i="0">
                <a:latin typeface="IBM Plex Sans"/>
                <a:ea typeface="IBM Plex Sans"/>
                <a:cs typeface="IBM Plex Sans"/>
                <a:sym typeface="IBM Plex Sans"/>
              </a:rPr>
              <a:t>Pattern Recognition</a:t>
            </a:r>
            <a:endParaRPr sz="2400" b="0" i="0">
              <a:latin typeface="IBM Plex Sans"/>
              <a:ea typeface="IBM Plex Sans"/>
              <a:cs typeface="IBM Plex Sans"/>
              <a:sym typeface="IBM Plex Sans"/>
            </a:endParaRPr>
          </a:p>
          <a:p>
            <a:pPr marL="742950" lvl="1" indent="-285750" algn="l" rtl="0">
              <a:lnSpc>
                <a:spcPct val="90000"/>
              </a:lnSpc>
              <a:spcBef>
                <a:spcPts val="6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AI excels at identifying complex patterns</a:t>
            </a:r>
            <a:endParaRPr/>
          </a:p>
          <a:p>
            <a:pPr marL="742950" lvl="1" indent="-285750" algn="l" rtl="0">
              <a:lnSpc>
                <a:spcPct val="90000"/>
              </a:lnSpc>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Image/speech recognition, medical diagnosis, finance</a:t>
            </a:r>
            <a:endParaRPr/>
          </a:p>
          <a:p>
            <a:pPr marL="742950" lvl="1" indent="-285750" algn="l" rtl="0">
              <a:lnSpc>
                <a:spcPct val="90000"/>
              </a:lnSpc>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Deep learning particularly effective</a:t>
            </a:r>
            <a:endParaRPr/>
          </a:p>
          <a:p>
            <a:pPr marL="218508" lvl="0" indent="-66108" algn="l" rtl="0">
              <a:lnSpc>
                <a:spcPct val="90000"/>
              </a:lnSpc>
              <a:spcBef>
                <a:spcPts val="500"/>
              </a:spcBef>
              <a:spcAft>
                <a:spcPts val="0"/>
              </a:spcAft>
              <a:buSzPts val="2400"/>
              <a:buFont typeface="Arial"/>
              <a:buNone/>
            </a:pPr>
            <a:endParaRPr sz="2400">
              <a:latin typeface="IBM Plex Sans"/>
              <a:ea typeface="IBM Plex Sans"/>
              <a:cs typeface="IBM Plex Sans"/>
              <a:sym typeface="IBM Plex Sans"/>
            </a:endParaRPr>
          </a:p>
        </p:txBody>
      </p:sp>
      <p:pic>
        <p:nvPicPr>
          <p:cNvPr id="694" name="Google Shape;694;p24"/>
          <p:cNvPicPr preferRelativeResize="0">
            <a:picLocks noGrp="1"/>
          </p:cNvPicPr>
          <p:nvPr>
            <p:ph type="body" idx="2"/>
          </p:nvPr>
        </p:nvPicPr>
        <p:blipFill rotWithShape="1">
          <a:blip r:embed="rId3">
            <a:alphaModFix/>
          </a:blip>
          <a:srcRect r="-3" b="3952"/>
          <a:stretch/>
        </p:blipFill>
        <p:spPr>
          <a:xfrm>
            <a:off x="6207608" y="1075768"/>
            <a:ext cx="5807364" cy="5577728"/>
          </a:xfrm>
          <a:prstGeom prst="rect">
            <a:avLst/>
          </a:prstGeom>
          <a:noFill/>
          <a:ln>
            <a:noFill/>
          </a:ln>
        </p:spPr>
      </p:pic>
      <p:sp>
        <p:nvSpPr>
          <p:cNvPr id="695" name="Google Shape;695;p24"/>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696" name="Google Shape;696;p24"/>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5"/>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b="1" i="0">
                <a:latin typeface="IBM Plex Sans"/>
                <a:ea typeface="IBM Plex Sans"/>
                <a:cs typeface="IBM Plex Sans"/>
                <a:sym typeface="IBM Plex Sans"/>
              </a:rPr>
              <a:t>Advancements in AI (cont.)</a:t>
            </a:r>
            <a:endParaRPr sz="3200">
              <a:latin typeface="IBM Plex Sans"/>
              <a:ea typeface="IBM Plex Sans"/>
              <a:cs typeface="IBM Plex Sans"/>
              <a:sym typeface="IBM Plex Sans"/>
            </a:endParaRPr>
          </a:p>
        </p:txBody>
      </p:sp>
      <p:pic>
        <p:nvPicPr>
          <p:cNvPr id="703" name="Google Shape;703;p25"/>
          <p:cNvPicPr preferRelativeResize="0">
            <a:picLocks noGrp="1"/>
          </p:cNvPicPr>
          <p:nvPr>
            <p:ph type="body" idx="1"/>
          </p:nvPr>
        </p:nvPicPr>
        <p:blipFill rotWithShape="1">
          <a:blip r:embed="rId3">
            <a:alphaModFix/>
          </a:blip>
          <a:srcRect r="3" b="3925"/>
          <a:stretch/>
        </p:blipFill>
        <p:spPr>
          <a:xfrm>
            <a:off x="6251332" y="1103782"/>
            <a:ext cx="5805439" cy="5577728"/>
          </a:xfrm>
          <a:prstGeom prst="rect">
            <a:avLst/>
          </a:prstGeom>
          <a:noFill/>
          <a:ln>
            <a:noFill/>
          </a:ln>
        </p:spPr>
      </p:pic>
      <p:sp>
        <p:nvSpPr>
          <p:cNvPr id="704" name="Google Shape;704;p25"/>
          <p:cNvSpPr txBox="1">
            <a:spLocks noGrp="1"/>
          </p:cNvSpPr>
          <p:nvPr>
            <p:ph type="body" idx="2"/>
          </p:nvPr>
        </p:nvSpPr>
        <p:spPr>
          <a:xfrm>
            <a:off x="381139" y="1153603"/>
            <a:ext cx="5807364" cy="5577728"/>
          </a:xfrm>
          <a:prstGeom prst="rect">
            <a:avLst/>
          </a:prstGeom>
          <a:noFill/>
          <a:ln>
            <a:noFill/>
          </a:ln>
        </p:spPr>
        <p:txBody>
          <a:bodyPr spcFirstLastPara="1" wrap="square" lIns="59650" tIns="29825" rIns="0" bIns="0" anchor="t" anchorCtr="0">
            <a:normAutofit/>
          </a:bodyPr>
          <a:lstStyle/>
          <a:p>
            <a:pPr marL="218508" lvl="0" indent="-218508" algn="l" rtl="0">
              <a:spcBef>
                <a:spcPts val="0"/>
              </a:spcBef>
              <a:spcAft>
                <a:spcPts val="0"/>
              </a:spcAft>
              <a:buSzPts val="2400"/>
              <a:buFont typeface="Arial"/>
              <a:buChar char="•"/>
            </a:pPr>
            <a:r>
              <a:rPr lang="en-US" sz="2400" b="1" i="0">
                <a:latin typeface="IBM Plex Sans"/>
                <a:ea typeface="IBM Plex Sans"/>
                <a:cs typeface="IBM Plex Sans"/>
                <a:sym typeface="IBM Plex Sans"/>
              </a:rPr>
              <a:t>Autonomous Decision-Making</a:t>
            </a:r>
            <a:endParaRPr sz="2400" b="0" i="0">
              <a:latin typeface="IBM Plex Sans"/>
              <a:ea typeface="IBM Plex Sans"/>
              <a:cs typeface="IBM Plex Sans"/>
              <a:sym typeface="IBM Plex Sans"/>
            </a:endParaRPr>
          </a:p>
          <a:p>
            <a:pPr marL="742950" lvl="1" indent="-285750" algn="l" rtl="0">
              <a:spcBef>
                <a:spcPts val="6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AI makes decisions with increasing autonomy</a:t>
            </a:r>
            <a:endParaRPr/>
          </a:p>
          <a:p>
            <a:pPr marL="742950" lvl="1" indent="-285750" algn="l" rtl="0">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Reinforcement learning for optimal strategies</a:t>
            </a:r>
            <a:endParaRPr/>
          </a:p>
          <a:p>
            <a:pPr marL="742950" lvl="1" indent="-285750" algn="l" rtl="0">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Robotics, self-driving cars, game playing</a:t>
            </a:r>
            <a:endParaRPr/>
          </a:p>
          <a:p>
            <a:pPr marL="218508" lvl="0" indent="-218508" algn="l" rtl="0">
              <a:spcBef>
                <a:spcPts val="500"/>
              </a:spcBef>
              <a:spcAft>
                <a:spcPts val="0"/>
              </a:spcAft>
              <a:buSzPts val="2400"/>
              <a:buFont typeface="Arial"/>
              <a:buChar char="•"/>
            </a:pPr>
            <a:r>
              <a:rPr lang="en-US" sz="2400" b="1" i="0">
                <a:latin typeface="IBM Plex Sans"/>
                <a:ea typeface="IBM Plex Sans"/>
                <a:cs typeface="IBM Plex Sans"/>
                <a:sym typeface="IBM Plex Sans"/>
              </a:rPr>
              <a:t>Breakthroughs in AI Research</a:t>
            </a:r>
            <a:endParaRPr sz="2400" b="0" i="0">
              <a:latin typeface="IBM Plex Sans"/>
              <a:ea typeface="IBM Plex Sans"/>
              <a:cs typeface="IBM Plex Sans"/>
              <a:sym typeface="IBM Plex Sans"/>
            </a:endParaRPr>
          </a:p>
          <a:p>
            <a:pPr marL="742950" lvl="1" indent="-285750" algn="l" rtl="0">
              <a:spcBef>
                <a:spcPts val="6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Generative models create new data (images, text)</a:t>
            </a:r>
            <a:endParaRPr/>
          </a:p>
          <a:p>
            <a:pPr marL="742950" lvl="1" indent="-285750" algn="l" rtl="0">
              <a:spcBef>
                <a:spcPts val="500"/>
              </a:spcBef>
              <a:spcAft>
                <a:spcPts val="0"/>
              </a:spcAft>
              <a:buSzPts val="2000"/>
              <a:buFont typeface="Arial"/>
              <a:buChar char="•"/>
            </a:pPr>
            <a:r>
              <a:rPr lang="en-US" sz="2000" b="0" i="0">
                <a:solidFill>
                  <a:schemeClr val="dk1"/>
                </a:solidFill>
                <a:latin typeface="IBM Plex Sans"/>
                <a:ea typeface="IBM Plex Sans"/>
                <a:cs typeface="IBM Plex Sans"/>
                <a:sym typeface="IBM Plex Sans"/>
              </a:rPr>
              <a:t>Transfer learning transfers knowledge across tasks</a:t>
            </a:r>
            <a:endParaRPr/>
          </a:p>
          <a:p>
            <a:pPr marL="218508" lvl="0" indent="-66108" algn="l" rtl="0">
              <a:spcBef>
                <a:spcPts val="500"/>
              </a:spcBef>
              <a:spcAft>
                <a:spcPts val="0"/>
              </a:spcAft>
              <a:buSzPts val="2400"/>
              <a:buFont typeface="Arial"/>
              <a:buNone/>
            </a:pPr>
            <a:endParaRPr sz="2400">
              <a:latin typeface="IBM Plex Sans"/>
              <a:ea typeface="IBM Plex Sans"/>
              <a:cs typeface="IBM Plex Sans"/>
              <a:sym typeface="IBM Plex Sans"/>
            </a:endParaRPr>
          </a:p>
        </p:txBody>
      </p:sp>
      <p:sp>
        <p:nvSpPr>
          <p:cNvPr id="705" name="Google Shape;705;p25"/>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706" name="Google Shape;706;p25"/>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3"/>
        <p:cNvGrpSpPr/>
        <p:nvPr/>
      </p:nvGrpSpPr>
      <p:grpSpPr>
        <a:xfrm>
          <a:off x="0" y="0"/>
          <a:ext cx="0" cy="0"/>
          <a:chOff x="0" y="0"/>
          <a:chExt cx="0" cy="0"/>
        </a:xfrm>
      </p:grpSpPr>
      <p:sp>
        <p:nvSpPr>
          <p:cNvPr id="754" name="Google Shape;754;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755" name="Google Shape;755;p28" descr="CPU with binary numbers and blueprint"/>
          <p:cNvPicPr preferRelativeResize="0"/>
          <p:nvPr/>
        </p:nvPicPr>
        <p:blipFill rotWithShape="1">
          <a:blip r:embed="rId3">
            <a:alphaModFix/>
          </a:blip>
          <a:srcRect l="11486" t="9091" r="23877"/>
          <a:stretch/>
        </p:blipFill>
        <p:spPr>
          <a:xfrm>
            <a:off x="3523488" y="10"/>
            <a:ext cx="8668512" cy="6857990"/>
          </a:xfrm>
          <a:prstGeom prst="rect">
            <a:avLst/>
          </a:prstGeom>
          <a:noFill/>
          <a:ln>
            <a:noFill/>
          </a:ln>
        </p:spPr>
      </p:pic>
      <p:sp>
        <p:nvSpPr>
          <p:cNvPr id="756" name="Google Shape;756;p28"/>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7" name="Google Shape;757;p28"/>
          <p:cNvSpPr txBox="1">
            <a:spLocks noGrp="1"/>
          </p:cNvSpPr>
          <p:nvPr>
            <p:ph type="title"/>
          </p:nvPr>
        </p:nvSpPr>
        <p:spPr>
          <a:xfrm>
            <a:off x="0" y="1122363"/>
            <a:ext cx="5028879" cy="3906837"/>
          </a:xfrm>
          <a:prstGeom prst="rect">
            <a:avLst/>
          </a:prstGeom>
          <a:noFill/>
          <a:ln>
            <a:noFill/>
          </a:ln>
        </p:spPr>
        <p:txBody>
          <a:bodyPr spcFirstLastPara="1" wrap="square" lIns="91425" tIns="45700" rIns="91425" bIns="45700" anchor="b" anchorCtr="0">
            <a:normAutofit/>
          </a:bodyPr>
          <a:lstStyle/>
          <a:p>
            <a:pPr marL="685800" lvl="0" indent="-685800" algn="l" rtl="0">
              <a:lnSpc>
                <a:spcPct val="90000"/>
              </a:lnSpc>
              <a:spcBef>
                <a:spcPts val="0"/>
              </a:spcBef>
              <a:spcAft>
                <a:spcPts val="0"/>
              </a:spcAft>
              <a:buClr>
                <a:schemeClr val="dk1"/>
              </a:buClr>
              <a:buSzPts val="3700"/>
              <a:buFont typeface="Calibri"/>
              <a:buNone/>
            </a:pPr>
            <a:br>
              <a:rPr lang="en-US" sz="3700" b="1"/>
            </a:br>
            <a:br>
              <a:rPr lang="en-US" sz="3700" b="1"/>
            </a:br>
            <a:r>
              <a:rPr lang="en-US" sz="4000">
                <a:latin typeface="IBM Plex Sans"/>
                <a:ea typeface="IBM Plex Sans"/>
                <a:cs typeface="IBM Plex Sans"/>
                <a:sym typeface="IBM Plex Sans"/>
              </a:rPr>
              <a:t>Subtopic</a:t>
            </a:r>
            <a:br>
              <a:rPr lang="en-US" sz="4000">
                <a:latin typeface="IBM Plex Sans"/>
                <a:ea typeface="IBM Plex Sans"/>
                <a:cs typeface="IBM Plex Sans"/>
                <a:sym typeface="IBM Plex Sans"/>
              </a:rPr>
            </a:br>
            <a:br>
              <a:rPr lang="en-US" sz="4000">
                <a:latin typeface="IBM Plex Sans"/>
                <a:ea typeface="IBM Plex Sans"/>
                <a:cs typeface="IBM Plex Sans"/>
                <a:sym typeface="IBM Plex Sans"/>
              </a:rPr>
            </a:br>
            <a:r>
              <a:rPr lang="en-US" sz="4000">
                <a:latin typeface="IBM Plex Sans"/>
                <a:ea typeface="IBM Plex Sans"/>
                <a:cs typeface="IBM Plex Sans"/>
                <a:sym typeface="IBM Plex Sans"/>
              </a:rPr>
              <a:t>AI Terminology and Concepts</a:t>
            </a:r>
            <a:endParaRPr sz="4000">
              <a:latin typeface="IBM Plex Sans"/>
              <a:ea typeface="IBM Plex Sans"/>
              <a:cs typeface="IBM Plex Sans"/>
              <a:sym typeface="IBM Plex Sans"/>
            </a:endParaRPr>
          </a:p>
          <a:p>
            <a:pPr marL="0" lvl="0" indent="0" algn="l" rtl="0">
              <a:lnSpc>
                <a:spcPct val="90000"/>
              </a:lnSpc>
              <a:spcBef>
                <a:spcPts val="0"/>
              </a:spcBef>
              <a:spcAft>
                <a:spcPts val="0"/>
              </a:spcAft>
              <a:buClr>
                <a:schemeClr val="dk1"/>
              </a:buClr>
              <a:buSzPts val="3700"/>
              <a:buFont typeface="Calibri"/>
              <a:buNone/>
            </a:pPr>
            <a:endParaRPr sz="3700" b="1"/>
          </a:p>
        </p:txBody>
      </p:sp>
      <p:sp>
        <p:nvSpPr>
          <p:cNvPr id="758" name="Google Shape;758;p28"/>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 name="Google Shape;759;p28"/>
          <p:cNvSpPr/>
          <p:nvPr/>
        </p:nvSpPr>
        <p:spPr>
          <a:xfrm>
            <a:off x="481029" y="4546920"/>
            <a:ext cx="397764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 name="Google Shape;760;p28"/>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a:p>
        </p:txBody>
      </p:sp>
      <p:sp>
        <p:nvSpPr>
          <p:cNvPr id="761" name="Google Shape;761;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757"/>
                                        </p:tgtEl>
                                        <p:attrNameLst>
                                          <p:attrName>style.visibility</p:attrName>
                                        </p:attrNameLst>
                                      </p:cBhvr>
                                      <p:to>
                                        <p:strVal val="visible"/>
                                      </p:to>
                                    </p:set>
                                    <p:animEffect transition="in" filter="fade">
                                      <p:cBhvr>
                                        <p:cTn id="7" dur="7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29"/>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AI Terminology</a:t>
            </a:r>
            <a:endParaRPr sz="3200">
              <a:latin typeface="IBM Plex Sans"/>
              <a:ea typeface="IBM Plex Sans"/>
              <a:cs typeface="IBM Plex Sans"/>
              <a:sym typeface="IBM Plex Sans"/>
            </a:endParaRPr>
          </a:p>
        </p:txBody>
      </p:sp>
      <p:grpSp>
        <p:nvGrpSpPr>
          <p:cNvPr id="768" name="Google Shape;768;p29"/>
          <p:cNvGrpSpPr/>
          <p:nvPr/>
        </p:nvGrpSpPr>
        <p:grpSpPr>
          <a:xfrm>
            <a:off x="794367" y="1508018"/>
            <a:ext cx="10784075" cy="5023350"/>
            <a:chOff x="0" y="60"/>
            <a:chExt cx="10784075" cy="5023350"/>
          </a:xfrm>
        </p:grpSpPr>
        <p:sp>
          <p:nvSpPr>
            <p:cNvPr id="769" name="Google Shape;769;p29"/>
            <p:cNvSpPr/>
            <p:nvPr/>
          </p:nvSpPr>
          <p:spPr>
            <a:xfrm>
              <a:off x="0" y="295260"/>
              <a:ext cx="10784075" cy="16695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txBox="1"/>
            <p:nvPr/>
          </p:nvSpPr>
          <p:spPr>
            <a:xfrm>
              <a:off x="0" y="295260"/>
              <a:ext cx="10784075" cy="1669500"/>
            </a:xfrm>
            <a:prstGeom prst="rect">
              <a:avLst/>
            </a:prstGeom>
            <a:noFill/>
            <a:ln>
              <a:noFill/>
            </a:ln>
          </p:spPr>
          <p:txBody>
            <a:bodyPr spcFirstLastPara="1" wrap="square" lIns="836950" tIns="416550" rIns="836950"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1" u="none" strike="noStrike" cap="none">
                  <a:solidFill>
                    <a:schemeClr val="dk1"/>
                  </a:solidFill>
                  <a:latin typeface="Arial"/>
                  <a:ea typeface="Arial"/>
                  <a:cs typeface="Arial"/>
                  <a:sym typeface="Arial"/>
                </a:rPr>
                <a:t>Algorithms </a:t>
              </a:r>
              <a:r>
                <a:rPr lang="en-US" sz="2000" b="0" i="0" u="none" strike="noStrike" cap="none">
                  <a:solidFill>
                    <a:schemeClr val="dk1"/>
                  </a:solidFill>
                  <a:latin typeface="Arial"/>
                  <a:ea typeface="Arial"/>
                  <a:cs typeface="Arial"/>
                  <a:sym typeface="Arial"/>
                </a:rPr>
                <a:t>are procedures, often described in mathematical language or pseudocode, to be applied to a dataset to achieve a certain function or purpose. It's the backbone of AI systems, guiding how they process information, make predictions, and learn from data.</a:t>
              </a:r>
              <a:r>
                <a:rPr lang="en-US" sz="2000" b="0" i="0" u="none" strike="noStrike" cap="none">
                  <a:solidFill>
                    <a:schemeClr val="dk1"/>
                  </a:solidFill>
                  <a:latin typeface="IBM Plex Sans"/>
                  <a:ea typeface="IBM Plex Sans"/>
                  <a:cs typeface="IBM Plex Sans"/>
                  <a:sym typeface="IBM Plex Sans"/>
                </a:rPr>
                <a:t>.</a:t>
              </a:r>
              <a:r>
                <a:rPr lang="en-US" sz="2000" b="0" i="1" u="none" strike="noStrike" cap="none">
                  <a:solidFill>
                    <a:schemeClr val="dk1"/>
                  </a:solidFill>
                  <a:latin typeface="Arial"/>
                  <a:ea typeface="Arial"/>
                  <a:cs typeface="Arial"/>
                  <a:sym typeface="Arial"/>
                </a:rPr>
                <a:t> </a:t>
              </a:r>
              <a:endParaRPr sz="2000" b="0" i="0" u="none" strike="noStrike" cap="none">
                <a:solidFill>
                  <a:schemeClr val="dk1"/>
                </a:solidFill>
                <a:latin typeface="IBM Plex Sans"/>
                <a:ea typeface="IBM Plex Sans"/>
                <a:cs typeface="IBM Plex Sans"/>
                <a:sym typeface="IBM Plex Sans"/>
              </a:endParaRPr>
            </a:p>
          </p:txBody>
        </p:sp>
        <p:sp>
          <p:nvSpPr>
            <p:cNvPr id="771" name="Google Shape;771;p29"/>
            <p:cNvSpPr/>
            <p:nvPr/>
          </p:nvSpPr>
          <p:spPr>
            <a:xfrm>
              <a:off x="539203" y="60"/>
              <a:ext cx="7548852" cy="5904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txBox="1"/>
            <p:nvPr/>
          </p:nvSpPr>
          <p:spPr>
            <a:xfrm>
              <a:off x="568024" y="28881"/>
              <a:ext cx="7491210" cy="532758"/>
            </a:xfrm>
            <a:prstGeom prst="rect">
              <a:avLst/>
            </a:prstGeom>
            <a:noFill/>
            <a:ln>
              <a:noFill/>
            </a:ln>
          </p:spPr>
          <p:txBody>
            <a:bodyPr spcFirstLastPara="1" wrap="square" lIns="285325" tIns="0" rIns="2853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Algorithm:</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773" name="Google Shape;773;p29"/>
            <p:cNvSpPr/>
            <p:nvPr/>
          </p:nvSpPr>
          <p:spPr>
            <a:xfrm>
              <a:off x="0" y="2367960"/>
              <a:ext cx="10784075" cy="86625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txBox="1"/>
            <p:nvPr/>
          </p:nvSpPr>
          <p:spPr>
            <a:xfrm>
              <a:off x="0" y="2367960"/>
              <a:ext cx="10784075" cy="866250"/>
            </a:xfrm>
            <a:prstGeom prst="rect">
              <a:avLst/>
            </a:prstGeom>
            <a:noFill/>
            <a:ln>
              <a:noFill/>
            </a:ln>
          </p:spPr>
          <p:txBody>
            <a:bodyPr spcFirstLastPara="1" wrap="square" lIns="836950" tIns="416550" rIns="836950"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1" u="none" strike="noStrike" cap="none">
                  <a:solidFill>
                    <a:schemeClr val="dk1"/>
                  </a:solidFill>
                  <a:latin typeface="Arial"/>
                  <a:ea typeface="Arial"/>
                  <a:cs typeface="Arial"/>
                  <a:sym typeface="Arial"/>
                </a:rPr>
                <a:t>Models </a:t>
              </a:r>
              <a:r>
                <a:rPr lang="en-US" sz="2000" b="0" i="0" u="none" strike="noStrike" cap="none">
                  <a:solidFill>
                    <a:schemeClr val="dk1"/>
                  </a:solidFill>
                  <a:latin typeface="Arial"/>
                  <a:ea typeface="Arial"/>
                  <a:cs typeface="Arial"/>
                  <a:sym typeface="Arial"/>
                </a:rPr>
                <a:t>are the output of an algorithm that has been applied to a dataset.</a:t>
              </a:r>
              <a:r>
                <a:rPr lang="en-US" sz="2000" b="0" i="0" u="none" strike="noStrike" cap="none">
                  <a:solidFill>
                    <a:schemeClr val="dk1"/>
                  </a:solidFill>
                  <a:latin typeface="IBM Plex Sans"/>
                  <a:ea typeface="IBM Plex Sans"/>
                  <a:cs typeface="IBM Plex Sans"/>
                  <a:sym typeface="IBM Plex Sans"/>
                </a:rPr>
                <a:t>.</a:t>
              </a:r>
              <a:endParaRPr sz="2000" b="0" i="0" u="none" strike="noStrike" cap="none">
                <a:solidFill>
                  <a:schemeClr val="dk1"/>
                </a:solidFill>
                <a:latin typeface="IBM Plex Sans"/>
                <a:ea typeface="IBM Plex Sans"/>
                <a:cs typeface="IBM Plex Sans"/>
                <a:sym typeface="IBM Plex Sans"/>
              </a:endParaRPr>
            </a:p>
          </p:txBody>
        </p:sp>
        <p:sp>
          <p:nvSpPr>
            <p:cNvPr id="775" name="Google Shape;775;p29"/>
            <p:cNvSpPr/>
            <p:nvPr/>
          </p:nvSpPr>
          <p:spPr>
            <a:xfrm>
              <a:off x="539203" y="2072760"/>
              <a:ext cx="7548852" cy="5904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txBox="1"/>
            <p:nvPr/>
          </p:nvSpPr>
          <p:spPr>
            <a:xfrm>
              <a:off x="568024" y="2101581"/>
              <a:ext cx="7491210" cy="532758"/>
            </a:xfrm>
            <a:prstGeom prst="rect">
              <a:avLst/>
            </a:prstGeom>
            <a:noFill/>
            <a:ln>
              <a:noFill/>
            </a:ln>
          </p:spPr>
          <p:txBody>
            <a:bodyPr spcFirstLastPara="1" wrap="square" lIns="285325" tIns="0" rIns="2853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Model: </a:t>
              </a:r>
              <a:endParaRPr sz="2400">
                <a:solidFill>
                  <a:schemeClr val="lt1"/>
                </a:solidFill>
                <a:latin typeface="IBM Plex Sans"/>
                <a:ea typeface="IBM Plex Sans"/>
                <a:cs typeface="IBM Plex Sans"/>
                <a:sym typeface="IBM Plex Sans"/>
              </a:endParaRPr>
            </a:p>
          </p:txBody>
        </p:sp>
        <p:sp>
          <p:nvSpPr>
            <p:cNvPr id="777" name="Google Shape;777;p29"/>
            <p:cNvSpPr/>
            <p:nvPr/>
          </p:nvSpPr>
          <p:spPr>
            <a:xfrm>
              <a:off x="0" y="3637410"/>
              <a:ext cx="10784075" cy="13860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txBox="1"/>
            <p:nvPr/>
          </p:nvSpPr>
          <p:spPr>
            <a:xfrm>
              <a:off x="0" y="3637410"/>
              <a:ext cx="10784075" cy="1386000"/>
            </a:xfrm>
            <a:prstGeom prst="rect">
              <a:avLst/>
            </a:prstGeom>
            <a:noFill/>
            <a:ln>
              <a:noFill/>
            </a:ln>
          </p:spPr>
          <p:txBody>
            <a:bodyPr spcFirstLastPara="1" wrap="square" lIns="836950" tIns="416550" rIns="836950"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A labeled dataset includes data, like images or text, with attached labels indicating their category or attribute. These labels, provided by humans, are vital for supervised machine learning tasks.</a:t>
              </a:r>
              <a:endParaRPr sz="2000" b="0" i="0" u="none" strike="noStrike" cap="none">
                <a:solidFill>
                  <a:schemeClr val="dk1"/>
                </a:solidFill>
                <a:latin typeface="IBM Plex Sans"/>
                <a:ea typeface="IBM Plex Sans"/>
                <a:cs typeface="IBM Plex Sans"/>
                <a:sym typeface="IBM Plex Sans"/>
              </a:endParaRPr>
            </a:p>
          </p:txBody>
        </p:sp>
        <p:sp>
          <p:nvSpPr>
            <p:cNvPr id="779" name="Google Shape;779;p29"/>
            <p:cNvSpPr/>
            <p:nvPr/>
          </p:nvSpPr>
          <p:spPr>
            <a:xfrm>
              <a:off x="539203" y="3342210"/>
              <a:ext cx="7548852" cy="5904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txBox="1"/>
            <p:nvPr/>
          </p:nvSpPr>
          <p:spPr>
            <a:xfrm>
              <a:off x="568024" y="3371031"/>
              <a:ext cx="7491210" cy="532758"/>
            </a:xfrm>
            <a:prstGeom prst="rect">
              <a:avLst/>
            </a:prstGeom>
            <a:noFill/>
            <a:ln>
              <a:noFill/>
            </a:ln>
          </p:spPr>
          <p:txBody>
            <a:bodyPr spcFirstLastPara="1" wrap="square" lIns="285325" tIns="0" rIns="2853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Labeled datasets </a:t>
              </a:r>
              <a:endParaRPr/>
            </a:p>
          </p:txBody>
        </p:sp>
      </p:grpSp>
      <p:sp>
        <p:nvSpPr>
          <p:cNvPr id="781" name="Google Shape;781;p29"/>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782" name="Google Shape;782;p29"/>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30"/>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AI Terminology</a:t>
            </a:r>
            <a:endParaRPr sz="3200">
              <a:latin typeface="IBM Plex Sans"/>
              <a:ea typeface="IBM Plex Sans"/>
              <a:cs typeface="IBM Plex Sans"/>
              <a:sym typeface="IBM Plex Sans"/>
            </a:endParaRPr>
          </a:p>
        </p:txBody>
      </p:sp>
      <p:grpSp>
        <p:nvGrpSpPr>
          <p:cNvPr id="789" name="Google Shape;789;p30"/>
          <p:cNvGrpSpPr/>
          <p:nvPr/>
        </p:nvGrpSpPr>
        <p:grpSpPr>
          <a:xfrm>
            <a:off x="794367" y="1560822"/>
            <a:ext cx="10603264" cy="4590629"/>
            <a:chOff x="0" y="52864"/>
            <a:chExt cx="10603264" cy="4590629"/>
          </a:xfrm>
        </p:grpSpPr>
        <p:sp>
          <p:nvSpPr>
            <p:cNvPr id="790" name="Google Shape;790;p30"/>
            <p:cNvSpPr/>
            <p:nvPr/>
          </p:nvSpPr>
          <p:spPr>
            <a:xfrm>
              <a:off x="0" y="215224"/>
              <a:ext cx="10603264" cy="148995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0"/>
            <p:cNvSpPr txBox="1"/>
            <p:nvPr/>
          </p:nvSpPr>
          <p:spPr>
            <a:xfrm>
              <a:off x="0" y="215224"/>
              <a:ext cx="10603264" cy="1489950"/>
            </a:xfrm>
            <a:prstGeom prst="rect">
              <a:avLst/>
            </a:prstGeom>
            <a:noFill/>
            <a:ln>
              <a:noFill/>
            </a:ln>
          </p:spPr>
          <p:txBody>
            <a:bodyPr spcFirstLastPara="1" wrap="square" lIns="822925" tIns="229100" rIns="822925" bIns="142225" anchor="t" anchorCtr="0">
              <a:noAutofit/>
            </a:bodyPr>
            <a:lstStyle/>
            <a:p>
              <a:pPr marL="228600" marR="0" lvl="1" indent="-2286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Arial"/>
                  <a:ea typeface="Arial"/>
                  <a:cs typeface="Arial"/>
                  <a:sym typeface="Arial"/>
                </a:rPr>
                <a:t>Features refer to the individual measurable properties or characteristics of data points, such as pixels in an image, words in a text document, or numerical attributes in a dataset. These features are used as input variables for machine learning algorithms to learn patterns and make predictions.</a:t>
              </a:r>
              <a:endParaRPr sz="2000" b="0" i="0" u="none" strike="noStrike" cap="none">
                <a:solidFill>
                  <a:schemeClr val="dk1"/>
                </a:solidFill>
                <a:latin typeface="IBM Plex Sans"/>
                <a:ea typeface="IBM Plex Sans"/>
                <a:cs typeface="IBM Plex Sans"/>
                <a:sym typeface="IBM Plex Sans"/>
              </a:endParaRPr>
            </a:p>
          </p:txBody>
        </p:sp>
        <p:sp>
          <p:nvSpPr>
            <p:cNvPr id="792" name="Google Shape;792;p30"/>
            <p:cNvSpPr/>
            <p:nvPr/>
          </p:nvSpPr>
          <p:spPr>
            <a:xfrm>
              <a:off x="530163" y="52864"/>
              <a:ext cx="7422285" cy="3247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0"/>
            <p:cNvSpPr txBox="1"/>
            <p:nvPr/>
          </p:nvSpPr>
          <p:spPr>
            <a:xfrm>
              <a:off x="546015" y="68716"/>
              <a:ext cx="7390581" cy="293016"/>
            </a:xfrm>
            <a:prstGeom prst="rect">
              <a:avLst/>
            </a:prstGeom>
            <a:noFill/>
            <a:ln>
              <a:noFill/>
            </a:ln>
          </p:spPr>
          <p:txBody>
            <a:bodyPr spcFirstLastPara="1" wrap="square" lIns="280525" tIns="0" rIns="2805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Features: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794" name="Google Shape;794;p30"/>
            <p:cNvSpPr/>
            <p:nvPr/>
          </p:nvSpPr>
          <p:spPr>
            <a:xfrm>
              <a:off x="0" y="1933154"/>
              <a:ext cx="10603264" cy="121275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txBox="1"/>
            <p:nvPr/>
          </p:nvSpPr>
          <p:spPr>
            <a:xfrm>
              <a:off x="0" y="1933154"/>
              <a:ext cx="10603264" cy="1212750"/>
            </a:xfrm>
            <a:prstGeom prst="rect">
              <a:avLst/>
            </a:prstGeom>
            <a:noFill/>
            <a:ln>
              <a:noFill/>
            </a:ln>
          </p:spPr>
          <p:txBody>
            <a:bodyPr spcFirstLastPara="1" wrap="square" lIns="822925" tIns="229100" rIns="822925" bIns="142225" anchor="t" anchorCtr="0">
              <a:noAutofit/>
            </a:bodyPr>
            <a:lstStyle/>
            <a:p>
              <a:pPr marL="228600" marR="0" lvl="1" indent="-228600" algn="l" rtl="0">
                <a:lnSpc>
                  <a:spcPct val="90000"/>
                </a:lnSpc>
                <a:spcBef>
                  <a:spcPts val="0"/>
                </a:spcBef>
                <a:spcAft>
                  <a:spcPts val="0"/>
                </a:spcAft>
                <a:buClr>
                  <a:srgbClr val="000000"/>
                </a:buClr>
                <a:buSzPts val="2000"/>
                <a:buFont typeface="Arial"/>
                <a:buChar char="•"/>
              </a:pPr>
              <a:r>
                <a:rPr lang="en-US" sz="20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Overfitting</a:t>
              </a:r>
              <a:r>
                <a:rPr lang="en-US" sz="2000" b="0" i="0" u="none" strike="noStrike" cap="none">
                  <a:solidFill>
                    <a:srgbClr val="000000"/>
                  </a:solidFill>
                  <a:latin typeface="Arial"/>
                  <a:ea typeface="Arial"/>
                  <a:cs typeface="Arial"/>
                  <a:sym typeface="Arial"/>
                </a:rPr>
                <a:t> occurs when an ML model fits training data too closely, causing irrelevant information (or “noise”) in the sample dataset to influence the model’s performance</a:t>
              </a: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IBM Plex Sans"/>
                <a:ea typeface="IBM Plex Sans"/>
                <a:cs typeface="IBM Plex Sans"/>
                <a:sym typeface="IBM Plex Sans"/>
              </a:endParaRPr>
            </a:p>
          </p:txBody>
        </p:sp>
        <p:sp>
          <p:nvSpPr>
            <p:cNvPr id="796" name="Google Shape;796;p30"/>
            <p:cNvSpPr/>
            <p:nvPr/>
          </p:nvSpPr>
          <p:spPr>
            <a:xfrm>
              <a:off x="530163" y="1764574"/>
              <a:ext cx="7422285" cy="3247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txBox="1"/>
            <p:nvPr/>
          </p:nvSpPr>
          <p:spPr>
            <a:xfrm>
              <a:off x="546015" y="1780426"/>
              <a:ext cx="7390581" cy="293016"/>
            </a:xfrm>
            <a:prstGeom prst="rect">
              <a:avLst/>
            </a:prstGeom>
            <a:noFill/>
            <a:ln>
              <a:noFill/>
            </a:ln>
          </p:spPr>
          <p:txBody>
            <a:bodyPr spcFirstLastPara="1" wrap="square" lIns="280525" tIns="0" rIns="2805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Overfitting </a:t>
              </a:r>
              <a:endParaRPr sz="2400">
                <a:solidFill>
                  <a:schemeClr val="lt1"/>
                </a:solidFill>
                <a:latin typeface="IBM Plex Sans"/>
                <a:ea typeface="IBM Plex Sans"/>
                <a:cs typeface="IBM Plex Sans"/>
                <a:sym typeface="IBM Plex Sans"/>
              </a:endParaRPr>
            </a:p>
          </p:txBody>
        </p:sp>
        <p:sp>
          <p:nvSpPr>
            <p:cNvPr id="798" name="Google Shape;798;p30"/>
            <p:cNvSpPr/>
            <p:nvPr/>
          </p:nvSpPr>
          <p:spPr>
            <a:xfrm>
              <a:off x="0" y="3361444"/>
              <a:ext cx="10603264" cy="1282049"/>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0"/>
            <p:cNvSpPr txBox="1"/>
            <p:nvPr/>
          </p:nvSpPr>
          <p:spPr>
            <a:xfrm>
              <a:off x="0" y="3361444"/>
              <a:ext cx="10603264" cy="1282049"/>
            </a:xfrm>
            <a:prstGeom prst="rect">
              <a:avLst/>
            </a:prstGeom>
            <a:noFill/>
            <a:ln>
              <a:noFill/>
            </a:ln>
          </p:spPr>
          <p:txBody>
            <a:bodyPr spcFirstLastPara="1" wrap="square" lIns="822925" tIns="229100" rIns="822925" bIns="142225" anchor="t" anchorCtr="0">
              <a:noAutofit/>
            </a:bodyPr>
            <a:lstStyle/>
            <a:p>
              <a:pPr marL="114300" marR="0" lvl="1" indent="-31750" algn="l" rtl="0">
                <a:lnSpc>
                  <a:spcPct val="90000"/>
                </a:lnSpc>
                <a:spcBef>
                  <a:spcPts val="0"/>
                </a:spcBef>
                <a:spcAft>
                  <a:spcPts val="0"/>
                </a:spcAft>
                <a:buClr>
                  <a:schemeClr val="dk1"/>
                </a:buClr>
                <a:buSzPts val="1300"/>
                <a:buFont typeface="Arial"/>
                <a:buNone/>
              </a:pPr>
              <a:endParaRPr sz="1300" b="0" i="0" u="none" strike="noStrike" cap="none">
                <a:solidFill>
                  <a:schemeClr val="dk1"/>
                </a:solidFill>
                <a:latin typeface="Arial"/>
                <a:ea typeface="Arial"/>
                <a:cs typeface="Arial"/>
                <a:sym typeface="Arial"/>
              </a:endParaRPr>
            </a:p>
            <a:p>
              <a:pPr marL="228600" marR="0" lvl="1" indent="-228600" algn="l" rtl="0">
                <a:lnSpc>
                  <a:spcPct val="90000"/>
                </a:lnSpc>
                <a:spcBef>
                  <a:spcPts val="195"/>
                </a:spcBef>
                <a:spcAft>
                  <a:spcPts val="0"/>
                </a:spcAft>
                <a:buClr>
                  <a:srgbClr val="000000"/>
                </a:buClr>
                <a:buSzPts val="2000"/>
                <a:buFont typeface="Arial"/>
                <a:buChar char="•"/>
              </a:pPr>
              <a:r>
                <a:rPr lang="en-US" sz="20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Underfitting</a:t>
              </a:r>
              <a:r>
                <a:rPr lang="en-US" sz="2000" b="0" i="0" u="none" strike="noStrike" cap="none">
                  <a:solidFill>
                    <a:srgbClr val="000000"/>
                  </a:solidFill>
                  <a:latin typeface="Arial"/>
                  <a:ea typeface="Arial"/>
                  <a:cs typeface="Arial"/>
                  <a:sym typeface="Arial"/>
                </a:rPr>
                <a:t> is its opposite: improper or inadequate training</a:t>
              </a:r>
              <a:r>
                <a:rPr lang="en-US" sz="1300" b="0" i="0" u="none" strike="noStrike" cap="none">
                  <a:solidFill>
                    <a:schemeClr val="dk1"/>
                  </a:solidFill>
                  <a:latin typeface="Arial"/>
                  <a:ea typeface="Arial"/>
                  <a:cs typeface="Arial"/>
                  <a:sym typeface="Arial"/>
                </a:rPr>
                <a:t>.</a:t>
              </a:r>
              <a:endParaRPr sz="1300" b="0" i="0" u="none" strike="noStrike" cap="none">
                <a:solidFill>
                  <a:schemeClr val="dk1"/>
                </a:solidFill>
                <a:latin typeface="Arial"/>
                <a:ea typeface="Arial"/>
                <a:cs typeface="Arial"/>
                <a:sym typeface="Arial"/>
              </a:endParaRPr>
            </a:p>
            <a:p>
              <a:pPr marL="114300" marR="0" lvl="1" indent="-31750" algn="l" rtl="0">
                <a:lnSpc>
                  <a:spcPct val="90000"/>
                </a:lnSpc>
                <a:spcBef>
                  <a:spcPts val="300"/>
                </a:spcBef>
                <a:spcAft>
                  <a:spcPts val="0"/>
                </a:spcAft>
                <a:buClr>
                  <a:schemeClr val="dk1"/>
                </a:buClr>
                <a:buSzPts val="1300"/>
                <a:buFont typeface="Arial"/>
                <a:buNone/>
              </a:pPr>
              <a:endParaRPr sz="1300" b="0" i="0" u="none" strike="noStrike" cap="none">
                <a:solidFill>
                  <a:schemeClr val="dk1"/>
                </a:solidFill>
                <a:latin typeface="Arial"/>
                <a:ea typeface="Arial"/>
                <a:cs typeface="Arial"/>
                <a:sym typeface="Arial"/>
              </a:endParaRPr>
            </a:p>
            <a:p>
              <a:pPr marL="114300" marR="0" lvl="1" indent="-31750" algn="l" rtl="0">
                <a:lnSpc>
                  <a:spcPct val="90000"/>
                </a:lnSpc>
                <a:spcBef>
                  <a:spcPts val="195"/>
                </a:spcBef>
                <a:spcAft>
                  <a:spcPts val="0"/>
                </a:spcAft>
                <a:buClr>
                  <a:schemeClr val="dk1"/>
                </a:buClr>
                <a:buSzPts val="1300"/>
                <a:buFont typeface="Arial"/>
                <a:buNone/>
              </a:pPr>
              <a:endParaRPr sz="1300" b="0" i="0" u="none" strike="noStrike" cap="none">
                <a:solidFill>
                  <a:schemeClr val="dk1"/>
                </a:solidFill>
                <a:latin typeface="Arial"/>
                <a:ea typeface="Arial"/>
                <a:cs typeface="Arial"/>
                <a:sym typeface="Arial"/>
              </a:endParaRPr>
            </a:p>
          </p:txBody>
        </p:sp>
        <p:sp>
          <p:nvSpPr>
            <p:cNvPr id="800" name="Google Shape;800;p30"/>
            <p:cNvSpPr/>
            <p:nvPr/>
          </p:nvSpPr>
          <p:spPr>
            <a:xfrm>
              <a:off x="530163" y="3199084"/>
              <a:ext cx="7422285" cy="32472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txBox="1"/>
            <p:nvPr/>
          </p:nvSpPr>
          <p:spPr>
            <a:xfrm>
              <a:off x="546015" y="3214936"/>
              <a:ext cx="7390581" cy="293016"/>
            </a:xfrm>
            <a:prstGeom prst="rect">
              <a:avLst/>
            </a:prstGeom>
            <a:noFill/>
            <a:ln>
              <a:noFill/>
            </a:ln>
          </p:spPr>
          <p:txBody>
            <a:bodyPr spcFirstLastPara="1" wrap="square" lIns="280525" tIns="0" rIns="280525" bIns="0" anchor="ctr" anchorCtr="0">
              <a:noAutofit/>
            </a:bodyPr>
            <a:lstStyle/>
            <a:p>
              <a:pPr marL="0" marR="0" lvl="0" indent="0" algn="l" rtl="0">
                <a:lnSpc>
                  <a:spcPct val="90000"/>
                </a:lnSpc>
                <a:spcBef>
                  <a:spcPts val="0"/>
                </a:spcBef>
                <a:spcAft>
                  <a:spcPts val="0"/>
                </a:spcAft>
                <a:buClr>
                  <a:srgbClr val="FFFFFF"/>
                </a:buClr>
                <a:buSzPts val="2400"/>
                <a:buFont typeface="IBM Plex Sans"/>
                <a:buNone/>
              </a:pPr>
              <a:r>
                <a:rPr lang="en-US" sz="2400" b="1">
                  <a:solidFill>
                    <a:srgbClr val="FFFFFF"/>
                  </a:solidFill>
                  <a:latin typeface="IBM Plex Sans"/>
                  <a:ea typeface="IBM Plex Sans"/>
                  <a:cs typeface="IBM Plex Sans"/>
                  <a:sym typeface="IBM Plex Sans"/>
                </a:rPr>
                <a:t>Underfitting</a:t>
              </a:r>
              <a:endParaRPr sz="2400" b="1">
                <a:solidFill>
                  <a:srgbClr val="FFFFFF"/>
                </a:solidFill>
                <a:latin typeface="IBM Plex Sans"/>
                <a:ea typeface="IBM Plex Sans"/>
                <a:cs typeface="IBM Plex Sans"/>
                <a:sym typeface="IBM Plex Sans"/>
              </a:endParaRPr>
            </a:p>
          </p:txBody>
        </p:sp>
      </p:grpSp>
      <p:sp>
        <p:nvSpPr>
          <p:cNvPr id="802" name="Google Shape;802;p3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03" name="Google Shape;803;p30"/>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31"/>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Machine Learning Algorithms</a:t>
            </a:r>
            <a:endParaRPr sz="3200">
              <a:latin typeface="IBM Plex Sans"/>
              <a:ea typeface="IBM Plex Sans"/>
              <a:cs typeface="IBM Plex Sans"/>
              <a:sym typeface="IBM Plex Sans"/>
            </a:endParaRPr>
          </a:p>
        </p:txBody>
      </p:sp>
      <p:grpSp>
        <p:nvGrpSpPr>
          <p:cNvPr id="810" name="Google Shape;810;p31"/>
          <p:cNvGrpSpPr/>
          <p:nvPr/>
        </p:nvGrpSpPr>
        <p:grpSpPr>
          <a:xfrm>
            <a:off x="794368" y="1296110"/>
            <a:ext cx="10603264" cy="2767432"/>
            <a:chOff x="794367" y="1122490"/>
            <a:chExt cx="10603264" cy="2767432"/>
          </a:xfrm>
        </p:grpSpPr>
        <p:sp>
          <p:nvSpPr>
            <p:cNvPr id="811" name="Google Shape;811;p31"/>
            <p:cNvSpPr/>
            <p:nvPr/>
          </p:nvSpPr>
          <p:spPr>
            <a:xfrm>
              <a:off x="794367" y="1432450"/>
              <a:ext cx="10603264" cy="1157625"/>
            </a:xfrm>
            <a:custGeom>
              <a:avLst/>
              <a:gdLst/>
              <a:ahLst/>
              <a:cxnLst/>
              <a:rect l="l" t="t" r="r" b="b"/>
              <a:pathLst>
                <a:path w="10603264" h="1157625" extrusionOk="0">
                  <a:moveTo>
                    <a:pt x="0" y="0"/>
                  </a:moveTo>
                  <a:lnTo>
                    <a:pt x="10603264" y="0"/>
                  </a:lnTo>
                  <a:lnTo>
                    <a:pt x="10603264" y="1157625"/>
                  </a:lnTo>
                  <a:lnTo>
                    <a:pt x="0" y="115762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22925" tIns="437375" rIns="822925" bIns="14935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Machine learning algorithms enable computers to learn from data and make predictions or decisions without explicit programming.</a:t>
              </a:r>
              <a:endParaRPr sz="2000" b="0" i="0" u="none" strike="noStrike" cap="none">
                <a:solidFill>
                  <a:schemeClr val="dk1"/>
                </a:solidFill>
                <a:latin typeface="IBM Plex Sans"/>
                <a:ea typeface="IBM Plex Sans"/>
                <a:cs typeface="IBM Plex Sans"/>
                <a:sym typeface="IBM Plex Sans"/>
              </a:endParaRPr>
            </a:p>
          </p:txBody>
        </p:sp>
        <p:sp>
          <p:nvSpPr>
            <p:cNvPr id="812" name="Google Shape;812;p31"/>
            <p:cNvSpPr/>
            <p:nvPr/>
          </p:nvSpPr>
          <p:spPr>
            <a:xfrm>
              <a:off x="1324530" y="1122490"/>
              <a:ext cx="7422285" cy="619920"/>
            </a:xfrm>
            <a:custGeom>
              <a:avLst/>
              <a:gdLst/>
              <a:ahLst/>
              <a:cxnLst/>
              <a:rect l="l" t="t" r="r" b="b"/>
              <a:pathLst>
                <a:path w="7422285" h="619920" extrusionOk="0">
                  <a:moveTo>
                    <a:pt x="0" y="103322"/>
                  </a:moveTo>
                  <a:cubicBezTo>
                    <a:pt x="0" y="46259"/>
                    <a:pt x="46259" y="0"/>
                    <a:pt x="103322" y="0"/>
                  </a:cubicBezTo>
                  <a:lnTo>
                    <a:pt x="7318963" y="0"/>
                  </a:lnTo>
                  <a:cubicBezTo>
                    <a:pt x="7376026" y="0"/>
                    <a:pt x="7422285" y="46259"/>
                    <a:pt x="7422285" y="103322"/>
                  </a:cubicBezTo>
                  <a:lnTo>
                    <a:pt x="7422285" y="516598"/>
                  </a:lnTo>
                  <a:cubicBezTo>
                    <a:pt x="7422285" y="573661"/>
                    <a:pt x="7376026" y="619920"/>
                    <a:pt x="7318963" y="619920"/>
                  </a:cubicBezTo>
                  <a:lnTo>
                    <a:pt x="103322" y="619920"/>
                  </a:lnTo>
                  <a:cubicBezTo>
                    <a:pt x="46259" y="619920"/>
                    <a:pt x="0" y="573661"/>
                    <a:pt x="0" y="516598"/>
                  </a:cubicBezTo>
                  <a:lnTo>
                    <a:pt x="0" y="103322"/>
                  </a:lnTo>
                  <a:close/>
                </a:path>
              </a:pathLst>
            </a:custGeom>
            <a:gradFill>
              <a:gsLst>
                <a:gs pos="0">
                  <a:srgbClr val="8896FC"/>
                </a:gs>
                <a:gs pos="50000">
                  <a:srgbClr val="6F83FF"/>
                </a:gs>
                <a:gs pos="100000">
                  <a:srgbClr val="5A6CE3"/>
                </a:gs>
              </a:gsLst>
              <a:lin ang="5400000" scaled="0"/>
            </a:gradFill>
            <a:ln>
              <a:noFill/>
            </a:ln>
          </p:spPr>
          <p:txBody>
            <a:bodyPr spcFirstLastPara="1" wrap="square" lIns="310800" tIns="30250" rIns="310800" bIns="3025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Definition:</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13" name="Google Shape;813;p31"/>
            <p:cNvSpPr/>
            <p:nvPr/>
          </p:nvSpPr>
          <p:spPr>
            <a:xfrm>
              <a:off x="794367" y="3013435"/>
              <a:ext cx="10603264" cy="876487"/>
            </a:xfrm>
            <a:custGeom>
              <a:avLst/>
              <a:gdLst/>
              <a:ahLst/>
              <a:cxnLst/>
              <a:rect l="l" t="t" r="r" b="b"/>
              <a:pathLst>
                <a:path w="10603264" h="876487" extrusionOk="0">
                  <a:moveTo>
                    <a:pt x="0" y="0"/>
                  </a:moveTo>
                  <a:lnTo>
                    <a:pt x="10603264" y="0"/>
                  </a:lnTo>
                  <a:lnTo>
                    <a:pt x="10603264" y="876487"/>
                  </a:lnTo>
                  <a:lnTo>
                    <a:pt x="0" y="876487"/>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22925" tIns="437375" rIns="822925" bIns="14935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Supervised learning, unsupervised learning, reinforcement learning.</a:t>
              </a:r>
              <a:endParaRPr sz="2000" b="0" i="0" u="none" strike="noStrike" cap="none">
                <a:solidFill>
                  <a:schemeClr val="dk1"/>
                </a:solidFill>
                <a:latin typeface="IBM Plex Sans"/>
                <a:ea typeface="IBM Plex Sans"/>
                <a:cs typeface="IBM Plex Sans"/>
                <a:sym typeface="IBM Plex Sans"/>
              </a:endParaRPr>
            </a:p>
          </p:txBody>
        </p:sp>
        <p:sp>
          <p:nvSpPr>
            <p:cNvPr id="814" name="Google Shape;814;p31"/>
            <p:cNvSpPr/>
            <p:nvPr/>
          </p:nvSpPr>
          <p:spPr>
            <a:xfrm>
              <a:off x="1324530" y="2703475"/>
              <a:ext cx="7422285" cy="619920"/>
            </a:xfrm>
            <a:custGeom>
              <a:avLst/>
              <a:gdLst/>
              <a:ahLst/>
              <a:cxnLst/>
              <a:rect l="l" t="t" r="r" b="b"/>
              <a:pathLst>
                <a:path w="7422285" h="619920" extrusionOk="0">
                  <a:moveTo>
                    <a:pt x="0" y="103322"/>
                  </a:moveTo>
                  <a:cubicBezTo>
                    <a:pt x="0" y="46259"/>
                    <a:pt x="46259" y="0"/>
                    <a:pt x="103322" y="0"/>
                  </a:cubicBezTo>
                  <a:lnTo>
                    <a:pt x="7318963" y="0"/>
                  </a:lnTo>
                  <a:cubicBezTo>
                    <a:pt x="7376026" y="0"/>
                    <a:pt x="7422285" y="46259"/>
                    <a:pt x="7422285" y="103322"/>
                  </a:cubicBezTo>
                  <a:lnTo>
                    <a:pt x="7422285" y="516598"/>
                  </a:lnTo>
                  <a:cubicBezTo>
                    <a:pt x="7422285" y="573661"/>
                    <a:pt x="7376026" y="619920"/>
                    <a:pt x="7318963" y="619920"/>
                  </a:cubicBezTo>
                  <a:lnTo>
                    <a:pt x="103322" y="619920"/>
                  </a:lnTo>
                  <a:cubicBezTo>
                    <a:pt x="46259" y="619920"/>
                    <a:pt x="0" y="573661"/>
                    <a:pt x="0" y="516598"/>
                  </a:cubicBezTo>
                  <a:lnTo>
                    <a:pt x="0" y="103322"/>
                  </a:lnTo>
                  <a:close/>
                </a:path>
              </a:pathLst>
            </a:custGeom>
            <a:gradFill>
              <a:gsLst>
                <a:gs pos="0">
                  <a:srgbClr val="8896FC"/>
                </a:gs>
                <a:gs pos="50000">
                  <a:srgbClr val="6F83FF"/>
                </a:gs>
                <a:gs pos="100000">
                  <a:srgbClr val="5A6CE3"/>
                </a:gs>
              </a:gsLst>
              <a:lin ang="5400000" scaled="0"/>
            </a:gradFill>
            <a:ln>
              <a:noFill/>
            </a:ln>
          </p:spPr>
          <p:txBody>
            <a:bodyPr spcFirstLastPara="1" wrap="square" lIns="310800" tIns="30250" rIns="310800" bIns="3025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Types: </a:t>
              </a:r>
              <a:endParaRPr sz="2400">
                <a:solidFill>
                  <a:schemeClr val="lt1"/>
                </a:solidFill>
                <a:latin typeface="IBM Plex Sans"/>
                <a:ea typeface="IBM Plex Sans"/>
                <a:cs typeface="IBM Plex Sans"/>
                <a:sym typeface="IBM Plex Sans"/>
              </a:endParaRPr>
            </a:p>
          </p:txBody>
        </p:sp>
      </p:grpSp>
      <p:sp>
        <p:nvSpPr>
          <p:cNvPr id="817" name="Google Shape;817;p3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18" name="Google Shape;818;p31"/>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2"/>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a:latin typeface="IBM Plex Sans"/>
                <a:ea typeface="IBM Plex Sans"/>
                <a:cs typeface="IBM Plex Sans"/>
                <a:sym typeface="IBM Plex Sans"/>
              </a:rPr>
              <a:t>Supervised Learning</a:t>
            </a:r>
            <a:endParaRPr>
              <a:latin typeface="IBM Plex Sans"/>
              <a:ea typeface="IBM Plex Sans"/>
              <a:cs typeface="IBM Plex Sans"/>
              <a:sym typeface="IBM Plex Sans"/>
            </a:endParaRPr>
          </a:p>
        </p:txBody>
      </p:sp>
      <p:grpSp>
        <p:nvGrpSpPr>
          <p:cNvPr id="825" name="Google Shape;825;p32"/>
          <p:cNvGrpSpPr/>
          <p:nvPr/>
        </p:nvGrpSpPr>
        <p:grpSpPr>
          <a:xfrm>
            <a:off x="653999" y="1343931"/>
            <a:ext cx="10884001" cy="5256176"/>
            <a:chOff x="770021" y="1216341"/>
            <a:chExt cx="10884001" cy="5256176"/>
          </a:xfrm>
        </p:grpSpPr>
        <p:sp>
          <p:nvSpPr>
            <p:cNvPr id="826" name="Google Shape;826;p32"/>
            <p:cNvSpPr/>
            <p:nvPr/>
          </p:nvSpPr>
          <p:spPr>
            <a:xfrm>
              <a:off x="770021" y="1555823"/>
              <a:ext cx="10884001" cy="876860"/>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8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Supervised learning involves training algorithms on labeled datasets with input features and corresponding target labels.</a:t>
              </a:r>
              <a:endParaRPr sz="2000" b="0" i="0" u="none" strike="noStrike" cap="none">
                <a:solidFill>
                  <a:schemeClr val="dk1"/>
                </a:solidFill>
                <a:latin typeface="IBM Plex Sans"/>
                <a:ea typeface="IBM Plex Sans"/>
                <a:cs typeface="IBM Plex Sans"/>
                <a:sym typeface="IBM Plex Sans"/>
              </a:endParaRPr>
            </a:p>
          </p:txBody>
        </p:sp>
        <p:sp>
          <p:nvSpPr>
            <p:cNvPr id="827" name="Google Shape;827;p32"/>
            <p:cNvSpPr/>
            <p:nvPr/>
          </p:nvSpPr>
          <p:spPr>
            <a:xfrm>
              <a:off x="1314221" y="1216341"/>
              <a:ext cx="7618801" cy="461988"/>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Definition</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28" name="Google Shape;828;p32"/>
            <p:cNvSpPr/>
            <p:nvPr/>
          </p:nvSpPr>
          <p:spPr>
            <a:xfrm>
              <a:off x="770021" y="2856036"/>
              <a:ext cx="10884001" cy="580645"/>
            </a:xfrm>
            <a:custGeom>
              <a:avLst/>
              <a:gdLst/>
              <a:ahLst/>
              <a:cxnLst/>
              <a:rect l="l" t="t" r="r" b="b"/>
              <a:pathLst>
                <a:path w="10884001" h="959962" extrusionOk="0">
                  <a:moveTo>
                    <a:pt x="0" y="0"/>
                  </a:moveTo>
                  <a:lnTo>
                    <a:pt x="10884001" y="0"/>
                  </a:lnTo>
                  <a:lnTo>
                    <a:pt x="10884001" y="959962"/>
                  </a:lnTo>
                  <a:lnTo>
                    <a:pt x="0" y="959962"/>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Structured data handling, complex pattern recognition, high accuracy.</a:t>
              </a:r>
              <a:endParaRPr sz="2000" b="0" i="0" u="none" strike="noStrike" cap="none">
                <a:solidFill>
                  <a:schemeClr val="dk1"/>
                </a:solidFill>
                <a:latin typeface="IBM Plex Sans"/>
                <a:ea typeface="IBM Plex Sans"/>
                <a:cs typeface="IBM Plex Sans"/>
                <a:sym typeface="IBM Plex Sans"/>
              </a:endParaRPr>
            </a:p>
          </p:txBody>
        </p:sp>
        <p:sp>
          <p:nvSpPr>
            <p:cNvPr id="829" name="Google Shape;829;p32"/>
            <p:cNvSpPr/>
            <p:nvPr/>
          </p:nvSpPr>
          <p:spPr>
            <a:xfrm>
              <a:off x="1314221" y="2547463"/>
              <a:ext cx="7618801" cy="449404"/>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Strengths: </a:t>
              </a:r>
              <a:endParaRPr sz="2400">
                <a:solidFill>
                  <a:schemeClr val="lt1"/>
                </a:solidFill>
                <a:latin typeface="IBM Plex Sans"/>
                <a:ea typeface="IBM Plex Sans"/>
                <a:cs typeface="IBM Plex Sans"/>
                <a:sym typeface="IBM Plex Sans"/>
              </a:endParaRPr>
            </a:p>
          </p:txBody>
        </p:sp>
        <p:sp>
          <p:nvSpPr>
            <p:cNvPr id="830" name="Google Shape;830;p32"/>
            <p:cNvSpPr/>
            <p:nvPr/>
          </p:nvSpPr>
          <p:spPr>
            <a:xfrm>
              <a:off x="770021" y="3916252"/>
              <a:ext cx="10884001" cy="580646"/>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Data labeling requirement, generalization to unseen data, risk of overfitting.</a:t>
              </a:r>
              <a:endParaRPr sz="2000" b="0" i="0" u="none" strike="noStrike" cap="none">
                <a:solidFill>
                  <a:schemeClr val="dk1"/>
                </a:solidFill>
                <a:latin typeface="IBM Plex Sans"/>
                <a:ea typeface="IBM Plex Sans"/>
                <a:cs typeface="IBM Plex Sans"/>
                <a:sym typeface="IBM Plex Sans"/>
              </a:endParaRPr>
            </a:p>
          </p:txBody>
        </p:sp>
        <p:sp>
          <p:nvSpPr>
            <p:cNvPr id="831" name="Google Shape;831;p32"/>
            <p:cNvSpPr/>
            <p:nvPr/>
          </p:nvSpPr>
          <p:spPr>
            <a:xfrm>
              <a:off x="1314221" y="3557945"/>
              <a:ext cx="7618801" cy="486452"/>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Limitations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32" name="Google Shape;832;p32"/>
            <p:cNvSpPr/>
            <p:nvPr/>
          </p:nvSpPr>
          <p:spPr>
            <a:xfrm>
              <a:off x="770021" y="5013968"/>
              <a:ext cx="10884001" cy="1458549"/>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Predicting housing prices based on features such as square footage, number of bedrooms, and location. The algorithm learns from a dataset containing labeled examples of housing attributes and their corresponding sale prices.</a:t>
              </a:r>
              <a:endParaRPr/>
            </a:p>
          </p:txBody>
        </p:sp>
        <p:sp>
          <p:nvSpPr>
            <p:cNvPr id="833" name="Google Shape;833;p32"/>
            <p:cNvSpPr/>
            <p:nvPr/>
          </p:nvSpPr>
          <p:spPr>
            <a:xfrm>
              <a:off x="1314221" y="4634752"/>
              <a:ext cx="7618801" cy="466031"/>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grpSp>
      <p:sp>
        <p:nvSpPr>
          <p:cNvPr id="834" name="Google Shape;834;p32"/>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35" name="Google Shape;835;p32"/>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33"/>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Unsupervised Learning</a:t>
            </a:r>
            <a:endParaRPr sz="3200">
              <a:latin typeface="IBM Plex Sans"/>
              <a:ea typeface="IBM Plex Sans"/>
              <a:cs typeface="IBM Plex Sans"/>
              <a:sym typeface="IBM Plex Sans"/>
            </a:endParaRPr>
          </a:p>
        </p:txBody>
      </p:sp>
      <p:grpSp>
        <p:nvGrpSpPr>
          <p:cNvPr id="842" name="Google Shape;842;p33"/>
          <p:cNvGrpSpPr/>
          <p:nvPr/>
        </p:nvGrpSpPr>
        <p:grpSpPr>
          <a:xfrm>
            <a:off x="844565" y="1265538"/>
            <a:ext cx="10884001" cy="5256176"/>
            <a:chOff x="770021" y="1216341"/>
            <a:chExt cx="10884001" cy="5256176"/>
          </a:xfrm>
        </p:grpSpPr>
        <p:sp>
          <p:nvSpPr>
            <p:cNvPr id="843" name="Google Shape;843;p33"/>
            <p:cNvSpPr/>
            <p:nvPr/>
          </p:nvSpPr>
          <p:spPr>
            <a:xfrm>
              <a:off x="770021" y="1555823"/>
              <a:ext cx="10884001" cy="876860"/>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8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Unsupervised learning trains algorithms on unlabeled data to discover hidden patterns or structures.</a:t>
              </a:r>
              <a:endParaRPr/>
            </a:p>
          </p:txBody>
        </p:sp>
        <p:sp>
          <p:nvSpPr>
            <p:cNvPr id="844" name="Google Shape;844;p33"/>
            <p:cNvSpPr/>
            <p:nvPr/>
          </p:nvSpPr>
          <p:spPr>
            <a:xfrm>
              <a:off x="1314221" y="1216341"/>
              <a:ext cx="7618801" cy="461988"/>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Definition</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45" name="Google Shape;845;p33"/>
            <p:cNvSpPr/>
            <p:nvPr/>
          </p:nvSpPr>
          <p:spPr>
            <a:xfrm>
              <a:off x="770021" y="2856036"/>
              <a:ext cx="10884001" cy="580645"/>
            </a:xfrm>
            <a:custGeom>
              <a:avLst/>
              <a:gdLst/>
              <a:ahLst/>
              <a:cxnLst/>
              <a:rect l="l" t="t" r="r" b="b"/>
              <a:pathLst>
                <a:path w="10884001" h="959962" extrusionOk="0">
                  <a:moveTo>
                    <a:pt x="0" y="0"/>
                  </a:moveTo>
                  <a:lnTo>
                    <a:pt x="10884001" y="0"/>
                  </a:lnTo>
                  <a:lnTo>
                    <a:pt x="10884001" y="959962"/>
                  </a:lnTo>
                  <a:lnTo>
                    <a:pt x="0" y="959962"/>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Pattern discovery, exploratory data analysis, scalability.</a:t>
              </a:r>
              <a:endParaRPr/>
            </a:p>
          </p:txBody>
        </p:sp>
        <p:sp>
          <p:nvSpPr>
            <p:cNvPr id="846" name="Google Shape;846;p33"/>
            <p:cNvSpPr/>
            <p:nvPr/>
          </p:nvSpPr>
          <p:spPr>
            <a:xfrm>
              <a:off x="1314221" y="2547463"/>
              <a:ext cx="7618801" cy="449404"/>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Strengths: </a:t>
              </a:r>
              <a:endParaRPr sz="2400">
                <a:solidFill>
                  <a:schemeClr val="lt1"/>
                </a:solidFill>
                <a:latin typeface="IBM Plex Sans"/>
                <a:ea typeface="IBM Plex Sans"/>
                <a:cs typeface="IBM Plex Sans"/>
                <a:sym typeface="IBM Plex Sans"/>
              </a:endParaRPr>
            </a:p>
          </p:txBody>
        </p:sp>
        <p:sp>
          <p:nvSpPr>
            <p:cNvPr id="847" name="Google Shape;847;p33"/>
            <p:cNvSpPr/>
            <p:nvPr/>
          </p:nvSpPr>
          <p:spPr>
            <a:xfrm>
              <a:off x="770021" y="3916252"/>
              <a:ext cx="10884001" cy="580646"/>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Evaluation challenges, interpretability, sensitivity to data characteristics.</a:t>
              </a:r>
              <a:endParaRPr/>
            </a:p>
            <a:p>
              <a:pPr marL="0" marR="0" lvl="1" indent="0" algn="l" rtl="0">
                <a:lnSpc>
                  <a:spcPct val="90000"/>
                </a:lnSpc>
                <a:spcBef>
                  <a:spcPts val="300"/>
                </a:spcBef>
                <a:spcAft>
                  <a:spcPts val="0"/>
                </a:spcAft>
                <a:buNone/>
              </a:pPr>
              <a:endParaRPr sz="2400" b="0" i="0" u="none" strike="noStrike" cap="none">
                <a:solidFill>
                  <a:schemeClr val="dk1"/>
                </a:solidFill>
                <a:latin typeface="IBM Plex Sans"/>
                <a:ea typeface="IBM Plex Sans"/>
                <a:cs typeface="IBM Plex Sans"/>
                <a:sym typeface="IBM Plex Sans"/>
              </a:endParaRPr>
            </a:p>
          </p:txBody>
        </p:sp>
        <p:sp>
          <p:nvSpPr>
            <p:cNvPr id="848" name="Google Shape;848;p33"/>
            <p:cNvSpPr/>
            <p:nvPr/>
          </p:nvSpPr>
          <p:spPr>
            <a:xfrm>
              <a:off x="1314221" y="3557945"/>
              <a:ext cx="7618801" cy="486452"/>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Limitations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49" name="Google Shape;849;p33"/>
            <p:cNvSpPr/>
            <p:nvPr/>
          </p:nvSpPr>
          <p:spPr>
            <a:xfrm>
              <a:off x="770021" y="5013968"/>
              <a:ext cx="10884001" cy="1458549"/>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An unsupervised learning task could involve clustering similar customer segments based on their purchasing behavior without prior knowledge of specific customer groups.</a:t>
              </a:r>
              <a:endParaRPr/>
            </a:p>
          </p:txBody>
        </p:sp>
        <p:sp>
          <p:nvSpPr>
            <p:cNvPr id="850" name="Google Shape;850;p33"/>
            <p:cNvSpPr/>
            <p:nvPr/>
          </p:nvSpPr>
          <p:spPr>
            <a:xfrm>
              <a:off x="1314221" y="4634752"/>
              <a:ext cx="7618801" cy="466031"/>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grpSp>
      <p:sp>
        <p:nvSpPr>
          <p:cNvPr id="851" name="Google Shape;851;p33"/>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52" name="Google Shape;852;p33"/>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34"/>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Reinforcement Learning</a:t>
            </a:r>
            <a:endParaRPr sz="3200">
              <a:latin typeface="IBM Plex Sans"/>
              <a:ea typeface="IBM Plex Sans"/>
              <a:cs typeface="IBM Plex Sans"/>
              <a:sym typeface="IBM Plex Sans"/>
            </a:endParaRPr>
          </a:p>
        </p:txBody>
      </p:sp>
      <p:grpSp>
        <p:nvGrpSpPr>
          <p:cNvPr id="859" name="Google Shape;859;p34"/>
          <p:cNvGrpSpPr/>
          <p:nvPr/>
        </p:nvGrpSpPr>
        <p:grpSpPr>
          <a:xfrm>
            <a:off x="844565" y="1265538"/>
            <a:ext cx="10884001" cy="5039440"/>
            <a:chOff x="844565" y="1265538"/>
            <a:chExt cx="10884001" cy="5039440"/>
          </a:xfrm>
        </p:grpSpPr>
        <p:sp>
          <p:nvSpPr>
            <p:cNvPr id="860" name="Google Shape;860;p34"/>
            <p:cNvSpPr/>
            <p:nvPr/>
          </p:nvSpPr>
          <p:spPr>
            <a:xfrm>
              <a:off x="844565" y="1598851"/>
              <a:ext cx="10884001" cy="1184204"/>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80000" anchor="t" anchorCtr="0">
              <a:noAutofit/>
            </a:bodyPr>
            <a:lstStyle/>
            <a:p>
              <a:pPr marL="342900" marR="0" lvl="1" indent="-3429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IBM Plex Sans"/>
                  <a:ea typeface="IBM Plex Sans"/>
                  <a:cs typeface="IBM Plex Sans"/>
                  <a:sym typeface="IBM Plex Sans"/>
                </a:rPr>
                <a:t>Reinforcement learning involves agents learning optimal behavior through interaction with environments and feedback in the form of rewards or penalties.</a:t>
              </a:r>
              <a:endParaRPr/>
            </a:p>
          </p:txBody>
        </p:sp>
        <p:sp>
          <p:nvSpPr>
            <p:cNvPr id="861" name="Google Shape;861;p34"/>
            <p:cNvSpPr/>
            <p:nvPr/>
          </p:nvSpPr>
          <p:spPr>
            <a:xfrm>
              <a:off x="1388765" y="1265538"/>
              <a:ext cx="7618801" cy="453593"/>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Definition</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62" name="Google Shape;862;p34"/>
            <p:cNvSpPr/>
            <p:nvPr/>
          </p:nvSpPr>
          <p:spPr>
            <a:xfrm>
              <a:off x="844565" y="3198715"/>
              <a:ext cx="10884001" cy="570094"/>
            </a:xfrm>
            <a:custGeom>
              <a:avLst/>
              <a:gdLst/>
              <a:ahLst/>
              <a:cxnLst/>
              <a:rect l="l" t="t" r="r" b="b"/>
              <a:pathLst>
                <a:path w="10884001" h="959962" extrusionOk="0">
                  <a:moveTo>
                    <a:pt x="0" y="0"/>
                  </a:moveTo>
                  <a:lnTo>
                    <a:pt x="10884001" y="0"/>
                  </a:lnTo>
                  <a:lnTo>
                    <a:pt x="10884001" y="959962"/>
                  </a:lnTo>
                  <a:lnTo>
                    <a:pt x="0" y="959962"/>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Sequential decision making, complex strategy learning, versatility..</a:t>
              </a:r>
              <a:endParaRPr/>
            </a:p>
          </p:txBody>
        </p:sp>
        <p:sp>
          <p:nvSpPr>
            <p:cNvPr id="863" name="Google Shape;863;p34"/>
            <p:cNvSpPr/>
            <p:nvPr/>
          </p:nvSpPr>
          <p:spPr>
            <a:xfrm>
              <a:off x="1388765" y="2895749"/>
              <a:ext cx="7618801" cy="441238"/>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Strengths: </a:t>
              </a:r>
              <a:endParaRPr sz="2400">
                <a:solidFill>
                  <a:schemeClr val="lt1"/>
                </a:solidFill>
                <a:latin typeface="IBM Plex Sans"/>
                <a:ea typeface="IBM Plex Sans"/>
                <a:cs typeface="IBM Plex Sans"/>
                <a:sym typeface="IBM Plex Sans"/>
              </a:endParaRPr>
            </a:p>
          </p:txBody>
        </p:sp>
        <p:sp>
          <p:nvSpPr>
            <p:cNvPr id="864" name="Google Shape;864;p34"/>
            <p:cNvSpPr/>
            <p:nvPr/>
          </p:nvSpPr>
          <p:spPr>
            <a:xfrm>
              <a:off x="844565" y="4239665"/>
              <a:ext cx="10884001" cy="570095"/>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Computational complexity, reward design challenges, instability.</a:t>
              </a:r>
              <a:endParaRPr/>
            </a:p>
            <a:p>
              <a:pPr marL="0" marR="0" lvl="1" indent="0" algn="l" rtl="0">
                <a:lnSpc>
                  <a:spcPct val="90000"/>
                </a:lnSpc>
                <a:spcBef>
                  <a:spcPts val="300"/>
                </a:spcBef>
                <a:spcAft>
                  <a:spcPts val="0"/>
                </a:spcAft>
                <a:buNone/>
              </a:pPr>
              <a:endParaRPr sz="2400" b="0" i="0" u="none" strike="noStrike" cap="none">
                <a:solidFill>
                  <a:schemeClr val="dk1"/>
                </a:solidFill>
                <a:latin typeface="IBM Plex Sans"/>
                <a:ea typeface="IBM Plex Sans"/>
                <a:cs typeface="IBM Plex Sans"/>
                <a:sym typeface="IBM Plex Sans"/>
              </a:endParaRPr>
            </a:p>
          </p:txBody>
        </p:sp>
        <p:sp>
          <p:nvSpPr>
            <p:cNvPr id="865" name="Google Shape;865;p34"/>
            <p:cNvSpPr/>
            <p:nvPr/>
          </p:nvSpPr>
          <p:spPr>
            <a:xfrm>
              <a:off x="1388765" y="3887869"/>
              <a:ext cx="7618801" cy="477612"/>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Limitations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866" name="Google Shape;866;p34"/>
            <p:cNvSpPr/>
            <p:nvPr/>
          </p:nvSpPr>
          <p:spPr>
            <a:xfrm>
              <a:off x="844565" y="5317433"/>
              <a:ext cx="10884001" cy="987545"/>
            </a:xfrm>
            <a:custGeom>
              <a:avLst/>
              <a:gdLst/>
              <a:ahLst/>
              <a:cxnLst/>
              <a:rect l="l" t="t" r="r" b="b"/>
              <a:pathLst>
                <a:path w="10884001" h="1267875" extrusionOk="0">
                  <a:moveTo>
                    <a:pt x="0" y="0"/>
                  </a:moveTo>
                  <a:lnTo>
                    <a:pt x="10884001" y="0"/>
                  </a:lnTo>
                  <a:lnTo>
                    <a:pt x="10884001" y="1267875"/>
                  </a:lnTo>
                  <a:lnTo>
                    <a:pt x="0" y="1267875"/>
                  </a:lnTo>
                  <a:lnTo>
                    <a:pt x="0" y="0"/>
                  </a:lnTo>
                  <a:close/>
                </a:path>
              </a:pathLst>
            </a:cu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844700" tIns="180000" rIns="844700" bIns="16357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Training an AI agent to navigate a maze by rewarding it for reaching the goal and penalizing it for colliding with obstacles..</a:t>
              </a:r>
              <a:endParaRPr/>
            </a:p>
          </p:txBody>
        </p:sp>
        <p:sp>
          <p:nvSpPr>
            <p:cNvPr id="867" name="Google Shape;867;p34"/>
            <p:cNvSpPr/>
            <p:nvPr/>
          </p:nvSpPr>
          <p:spPr>
            <a:xfrm>
              <a:off x="1388765" y="4945108"/>
              <a:ext cx="7618801" cy="457562"/>
            </a:xfrm>
            <a:custGeom>
              <a:avLst/>
              <a:gdLst/>
              <a:ahLst/>
              <a:cxnLst/>
              <a:rect l="l" t="t" r="r" b="b"/>
              <a:pathLst>
                <a:path w="7618801" h="678960" extrusionOk="0">
                  <a:moveTo>
                    <a:pt x="0" y="113162"/>
                  </a:moveTo>
                  <a:cubicBezTo>
                    <a:pt x="0" y="50664"/>
                    <a:pt x="50664" y="0"/>
                    <a:pt x="113162" y="0"/>
                  </a:cubicBezTo>
                  <a:lnTo>
                    <a:pt x="7505639" y="0"/>
                  </a:lnTo>
                  <a:cubicBezTo>
                    <a:pt x="7568137" y="0"/>
                    <a:pt x="7618801" y="50664"/>
                    <a:pt x="7618801" y="113162"/>
                  </a:cubicBezTo>
                  <a:lnTo>
                    <a:pt x="7618801" y="565798"/>
                  </a:lnTo>
                  <a:cubicBezTo>
                    <a:pt x="7618801" y="628296"/>
                    <a:pt x="7568137" y="678960"/>
                    <a:pt x="7505639" y="678960"/>
                  </a:cubicBezTo>
                  <a:lnTo>
                    <a:pt x="113162" y="678960"/>
                  </a:lnTo>
                  <a:cubicBezTo>
                    <a:pt x="50664" y="678960"/>
                    <a:pt x="0" y="628296"/>
                    <a:pt x="0" y="565798"/>
                  </a:cubicBezTo>
                  <a:lnTo>
                    <a:pt x="0" y="113162"/>
                  </a:lnTo>
                  <a:close/>
                </a:path>
              </a:pathLst>
            </a:custGeom>
            <a:gradFill>
              <a:gsLst>
                <a:gs pos="0">
                  <a:srgbClr val="8896FC"/>
                </a:gs>
                <a:gs pos="50000">
                  <a:srgbClr val="6F83FF"/>
                </a:gs>
                <a:gs pos="100000">
                  <a:srgbClr val="5A6CE3"/>
                </a:gs>
              </a:gsLst>
              <a:lin ang="5400000" scaled="0"/>
            </a:gradFill>
            <a:ln>
              <a:noFill/>
            </a:ln>
          </p:spPr>
          <p:txBody>
            <a:bodyPr spcFirstLastPara="1" wrap="square" lIns="321100" tIns="33125" rIns="321100" bIns="33125"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grpSp>
      <p:sp>
        <p:nvSpPr>
          <p:cNvPr id="868" name="Google Shape;868;p34"/>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869" name="Google Shape;869;p34"/>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4"/>
          <p:cNvPicPr preferRelativeResize="0"/>
          <p:nvPr/>
        </p:nvPicPr>
        <p:blipFill rotWithShape="1">
          <a:blip r:embed="rId3">
            <a:alphaModFix/>
          </a:blip>
          <a:srcRect/>
          <a:stretch/>
        </p:blipFill>
        <p:spPr>
          <a:xfrm>
            <a:off x="0" y="-611414"/>
            <a:ext cx="3175000" cy="317500"/>
          </a:xfrm>
          <a:prstGeom prst="rect">
            <a:avLst/>
          </a:prstGeom>
          <a:noFill/>
          <a:ln>
            <a:noFill/>
          </a:ln>
        </p:spPr>
      </p:pic>
      <p:sp>
        <p:nvSpPr>
          <p:cNvPr id="318" name="Google Shape;318;p4"/>
          <p:cNvSpPr txBox="1"/>
          <p:nvPr/>
        </p:nvSpPr>
        <p:spPr>
          <a:xfrm>
            <a:off x="1801403" y="1364378"/>
            <a:ext cx="1977737"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IBM Plex Sans"/>
              <a:buNone/>
            </a:pPr>
            <a:r>
              <a:rPr lang="en-US" sz="2000" b="1" i="0" u="none" strike="noStrike" cap="none">
                <a:solidFill>
                  <a:srgbClr val="000000"/>
                </a:solidFill>
                <a:latin typeface="IBM Plex Sans"/>
                <a:ea typeface="IBM Plex Sans"/>
                <a:cs typeface="IBM Plex Sans"/>
                <a:sym typeface="IBM Plex Sans"/>
              </a:rPr>
              <a:t>Digital or Smartphone Assistants</a:t>
            </a:r>
            <a:r>
              <a:rPr lang="en-US" sz="2000" b="0" i="0" u="none" strike="noStrike" cap="none">
                <a:solidFill>
                  <a:srgbClr val="000000"/>
                </a:solidFill>
                <a:latin typeface="IBM Plex Sans"/>
                <a:ea typeface="IBM Plex Sans"/>
                <a:cs typeface="IBM Plex Sans"/>
                <a:sym typeface="IBM Plex Sans"/>
              </a:rPr>
              <a:t> </a:t>
            </a:r>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IBM Plex Sans"/>
              <a:ea typeface="IBM Plex Sans"/>
              <a:cs typeface="IBM Plex Sans"/>
              <a:sym typeface="IBM Plex Sans"/>
            </a:endParaRPr>
          </a:p>
        </p:txBody>
      </p:sp>
      <p:sp>
        <p:nvSpPr>
          <p:cNvPr id="319" name="Google Shape;319;p4"/>
          <p:cNvSpPr txBox="1"/>
          <p:nvPr/>
        </p:nvSpPr>
        <p:spPr>
          <a:xfrm>
            <a:off x="1767690" y="3025093"/>
            <a:ext cx="435273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IBM Plex Sans"/>
              <a:buNone/>
            </a:pPr>
            <a:r>
              <a:rPr lang="en-US" sz="2000" b="1" i="0" u="none" strike="noStrike" cap="none">
                <a:solidFill>
                  <a:srgbClr val="000000"/>
                </a:solidFill>
                <a:latin typeface="IBM Plex Sans"/>
                <a:ea typeface="IBM Plex Sans"/>
                <a:cs typeface="IBM Plex Sans"/>
                <a:sym typeface="IBM Plex Sans"/>
              </a:rPr>
              <a:t>Email Filters</a:t>
            </a:r>
            <a:r>
              <a:rPr lang="en-US" sz="2000" b="0" i="0" u="none" strike="noStrike" cap="none">
                <a:solidFill>
                  <a:srgbClr val="000000"/>
                </a:solidFill>
                <a:latin typeface="IBM Plex Sans"/>
                <a:ea typeface="IBM Plex Sans"/>
                <a:cs typeface="IBM Plex Sans"/>
                <a:sym typeface="IBM Plex Sans"/>
              </a:rPr>
              <a:t> </a:t>
            </a:r>
            <a:endParaRPr/>
          </a:p>
          <a:p>
            <a:pPr marL="0" marR="0" lvl="0" indent="0" algn="l" rtl="0">
              <a:lnSpc>
                <a:spcPct val="100000"/>
              </a:lnSpc>
              <a:spcBef>
                <a:spcPts val="0"/>
              </a:spcBef>
              <a:spcAft>
                <a:spcPts val="0"/>
              </a:spcAft>
              <a:buClr>
                <a:schemeClr val="dk1"/>
              </a:buClr>
              <a:buSzPts val="2000"/>
              <a:buFont typeface="Calibri"/>
              <a:buNone/>
            </a:pPr>
            <a:endParaRPr sz="2000" b="1" i="0" u="none" strike="noStrike" cap="none">
              <a:solidFill>
                <a:srgbClr val="000000"/>
              </a:solidFill>
              <a:latin typeface="IBM Plex Sans"/>
              <a:ea typeface="IBM Plex Sans"/>
              <a:cs typeface="IBM Plex Sans"/>
              <a:sym typeface="IBM Plex Sans"/>
            </a:endParaRPr>
          </a:p>
        </p:txBody>
      </p:sp>
      <p:sp>
        <p:nvSpPr>
          <p:cNvPr id="320" name="Google Shape;320;p4"/>
          <p:cNvSpPr txBox="1"/>
          <p:nvPr/>
        </p:nvSpPr>
        <p:spPr>
          <a:xfrm>
            <a:off x="1767690" y="4193605"/>
            <a:ext cx="277305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IBM Plex Sans"/>
              <a:buNone/>
            </a:pPr>
            <a:r>
              <a:rPr lang="en-US" sz="2000" b="1" i="0" u="none" strike="noStrike" cap="none">
                <a:solidFill>
                  <a:srgbClr val="000000"/>
                </a:solidFill>
                <a:latin typeface="IBM Plex Sans"/>
                <a:ea typeface="IBM Plex Sans"/>
                <a:cs typeface="IBM Plex Sans"/>
                <a:sym typeface="IBM Plex Sans"/>
              </a:rPr>
              <a:t>Online Shopping Recommendations</a:t>
            </a:r>
            <a:endParaRPr sz="2000" b="0" i="0" u="none" strike="noStrike" cap="none">
              <a:solidFill>
                <a:srgbClr val="000000"/>
              </a:solidFill>
              <a:latin typeface="IBM Plex Sans"/>
              <a:ea typeface="IBM Plex Sans"/>
              <a:cs typeface="IBM Plex Sans"/>
              <a:sym typeface="IBM Plex Sans"/>
            </a:endParaRPr>
          </a:p>
        </p:txBody>
      </p:sp>
      <p:sp>
        <p:nvSpPr>
          <p:cNvPr id="321" name="Google Shape;321;p4"/>
          <p:cNvSpPr txBox="1"/>
          <p:nvPr/>
        </p:nvSpPr>
        <p:spPr>
          <a:xfrm>
            <a:off x="5752688" y="1654738"/>
            <a:ext cx="206518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IBM Plex Sans"/>
              <a:buNone/>
            </a:pPr>
            <a:r>
              <a:rPr lang="en-US" sz="2000" b="1" i="0" u="none" strike="noStrike" cap="none">
                <a:solidFill>
                  <a:srgbClr val="000000"/>
                </a:solidFill>
                <a:latin typeface="IBM Plex Sans"/>
                <a:ea typeface="IBM Plex Sans"/>
                <a:cs typeface="IBM Plex Sans"/>
                <a:sym typeface="IBM Plex Sans"/>
              </a:rPr>
              <a:t>Social Media</a:t>
            </a:r>
            <a:endParaRPr sz="2000" b="0" i="0" u="none" strike="noStrike" cap="none">
              <a:solidFill>
                <a:srgbClr val="000000"/>
              </a:solidFill>
              <a:latin typeface="IBM Plex Sans"/>
              <a:ea typeface="IBM Plex Sans"/>
              <a:cs typeface="IBM Plex Sans"/>
              <a:sym typeface="IBM Plex Sans"/>
            </a:endParaRPr>
          </a:p>
        </p:txBody>
      </p:sp>
      <p:sp>
        <p:nvSpPr>
          <p:cNvPr id="322" name="Google Shape;322;p4"/>
          <p:cNvSpPr txBox="1"/>
          <p:nvPr/>
        </p:nvSpPr>
        <p:spPr>
          <a:xfrm>
            <a:off x="1721216" y="5493622"/>
            <a:ext cx="2057924"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IBM Plex Sans"/>
              <a:buNone/>
            </a:pPr>
            <a:r>
              <a:rPr lang="en-US" sz="2000" b="1" i="0" u="none" strike="noStrike" cap="none">
                <a:solidFill>
                  <a:srgbClr val="000000"/>
                </a:solidFill>
                <a:latin typeface="IBM Plex Sans"/>
                <a:ea typeface="IBM Plex Sans"/>
                <a:cs typeface="IBM Plex Sans"/>
                <a:sym typeface="IBM Plex Sans"/>
              </a:rPr>
              <a:t>Streaming Services</a:t>
            </a:r>
            <a:r>
              <a:rPr lang="en-US" sz="2000" b="0" i="0" u="none" strike="noStrike" cap="none">
                <a:solidFill>
                  <a:srgbClr val="000000"/>
                </a:solidFill>
                <a:latin typeface="IBM Plex Sans"/>
                <a:ea typeface="IBM Plex Sans"/>
                <a:cs typeface="IBM Plex Sans"/>
                <a:sym typeface="IBM Plex Sans"/>
              </a:rPr>
              <a:t> </a:t>
            </a:r>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IBM Plex Sans"/>
              <a:ea typeface="IBM Plex Sans"/>
              <a:cs typeface="IBM Plex Sans"/>
              <a:sym typeface="IBM Plex Sans"/>
            </a:endParaRPr>
          </a:p>
        </p:txBody>
      </p:sp>
      <p:grpSp>
        <p:nvGrpSpPr>
          <p:cNvPr id="323" name="Google Shape;323;p4"/>
          <p:cNvGrpSpPr/>
          <p:nvPr/>
        </p:nvGrpSpPr>
        <p:grpSpPr>
          <a:xfrm>
            <a:off x="576821" y="1354922"/>
            <a:ext cx="1160584" cy="1107831"/>
            <a:chOff x="186612" y="1182830"/>
            <a:chExt cx="1160584" cy="1107831"/>
          </a:xfrm>
        </p:grpSpPr>
        <p:sp>
          <p:nvSpPr>
            <p:cNvPr id="324" name="Google Shape;324;p4"/>
            <p:cNvSpPr/>
            <p:nvPr/>
          </p:nvSpPr>
          <p:spPr>
            <a:xfrm>
              <a:off x="186612" y="1182830"/>
              <a:ext cx="1160584" cy="1107831"/>
            </a:xfrm>
            <a:prstGeom prst="ellipse">
              <a:avLst/>
            </a:prstGeom>
            <a:solidFill>
              <a:srgbClr val="019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IBM Plex Sans"/>
                <a:ea typeface="IBM Plex Sans"/>
                <a:cs typeface="IBM Plex Sans"/>
                <a:sym typeface="IBM Plex Sans"/>
              </a:endParaRPr>
            </a:p>
          </p:txBody>
        </p:sp>
        <p:pic>
          <p:nvPicPr>
            <p:cNvPr id="325" name="Google Shape;325;p4" descr="A black background with a black square&#10;&#10;Description automatically generated with medium confidence"/>
            <p:cNvPicPr preferRelativeResize="0"/>
            <p:nvPr/>
          </p:nvPicPr>
          <p:blipFill rotWithShape="1">
            <a:blip r:embed="rId4">
              <a:alphaModFix amt="85000"/>
            </a:blip>
            <a:srcRect/>
            <a:stretch/>
          </p:blipFill>
          <p:spPr>
            <a:xfrm>
              <a:off x="363654" y="1307535"/>
              <a:ext cx="791547" cy="791547"/>
            </a:xfrm>
            <a:prstGeom prst="rect">
              <a:avLst/>
            </a:prstGeom>
            <a:noFill/>
            <a:ln>
              <a:noFill/>
            </a:ln>
          </p:spPr>
        </p:pic>
      </p:grpSp>
      <p:grpSp>
        <p:nvGrpSpPr>
          <p:cNvPr id="326" name="Google Shape;326;p4"/>
          <p:cNvGrpSpPr/>
          <p:nvPr/>
        </p:nvGrpSpPr>
        <p:grpSpPr>
          <a:xfrm>
            <a:off x="599629" y="2745242"/>
            <a:ext cx="1160584" cy="1107831"/>
            <a:chOff x="130628" y="3031508"/>
            <a:chExt cx="1160584" cy="1107831"/>
          </a:xfrm>
        </p:grpSpPr>
        <p:sp>
          <p:nvSpPr>
            <p:cNvPr id="327" name="Google Shape;327;p4"/>
            <p:cNvSpPr/>
            <p:nvPr/>
          </p:nvSpPr>
          <p:spPr>
            <a:xfrm>
              <a:off x="130628" y="3031508"/>
              <a:ext cx="1160584" cy="1107831"/>
            </a:xfrm>
            <a:prstGeom prst="ellipse">
              <a:avLst/>
            </a:prstGeom>
            <a:solidFill>
              <a:srgbClr val="546E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IBM Plex Sans"/>
                <a:ea typeface="IBM Plex Sans"/>
                <a:cs typeface="IBM Plex Sans"/>
                <a:sym typeface="IBM Plex Sans"/>
              </a:endParaRPr>
            </a:p>
          </p:txBody>
        </p:sp>
        <p:pic>
          <p:nvPicPr>
            <p:cNvPr id="328" name="Google Shape;328;p4" descr="A black background with a black square&#10;&#10;Description automatically generated with medium confidence"/>
            <p:cNvPicPr preferRelativeResize="0"/>
            <p:nvPr/>
          </p:nvPicPr>
          <p:blipFill rotWithShape="1">
            <a:blip r:embed="rId5">
              <a:alphaModFix/>
            </a:blip>
            <a:srcRect/>
            <a:stretch/>
          </p:blipFill>
          <p:spPr>
            <a:xfrm>
              <a:off x="313813" y="3228163"/>
              <a:ext cx="791547" cy="791547"/>
            </a:xfrm>
            <a:prstGeom prst="rect">
              <a:avLst/>
            </a:prstGeom>
            <a:noFill/>
            <a:ln>
              <a:noFill/>
            </a:ln>
          </p:spPr>
        </p:pic>
      </p:grpSp>
      <p:grpSp>
        <p:nvGrpSpPr>
          <p:cNvPr id="329" name="Google Shape;329;p4"/>
          <p:cNvGrpSpPr/>
          <p:nvPr/>
        </p:nvGrpSpPr>
        <p:grpSpPr>
          <a:xfrm>
            <a:off x="607106" y="4037404"/>
            <a:ext cx="1160584" cy="1107831"/>
            <a:chOff x="261018" y="5393367"/>
            <a:chExt cx="1160584" cy="1107831"/>
          </a:xfrm>
        </p:grpSpPr>
        <p:sp>
          <p:nvSpPr>
            <p:cNvPr id="330" name="Google Shape;330;p4"/>
            <p:cNvSpPr/>
            <p:nvPr/>
          </p:nvSpPr>
          <p:spPr>
            <a:xfrm>
              <a:off x="261018" y="5393367"/>
              <a:ext cx="1160584" cy="1107831"/>
            </a:xfrm>
            <a:prstGeom prst="ellipse">
              <a:avLst/>
            </a:prstGeom>
            <a:solidFill>
              <a:srgbClr val="027D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IBM Plex Sans"/>
                <a:ea typeface="IBM Plex Sans"/>
                <a:cs typeface="IBM Plex Sans"/>
                <a:sym typeface="IBM Plex Sans"/>
              </a:endParaRPr>
            </a:p>
          </p:txBody>
        </p:sp>
        <p:pic>
          <p:nvPicPr>
            <p:cNvPr id="331" name="Google Shape;331;p4" descr="A black background with a black square&#10;&#10;Description automatically generated with medium confidence"/>
            <p:cNvPicPr preferRelativeResize="0"/>
            <p:nvPr/>
          </p:nvPicPr>
          <p:blipFill rotWithShape="1">
            <a:blip r:embed="rId6">
              <a:alphaModFix/>
            </a:blip>
            <a:srcRect/>
            <a:stretch/>
          </p:blipFill>
          <p:spPr>
            <a:xfrm>
              <a:off x="522516" y="5545474"/>
              <a:ext cx="791546" cy="791546"/>
            </a:xfrm>
            <a:prstGeom prst="rect">
              <a:avLst/>
            </a:prstGeom>
            <a:noFill/>
            <a:ln>
              <a:noFill/>
            </a:ln>
          </p:spPr>
        </p:pic>
      </p:grpSp>
      <p:grpSp>
        <p:nvGrpSpPr>
          <p:cNvPr id="332" name="Google Shape;332;p4"/>
          <p:cNvGrpSpPr/>
          <p:nvPr/>
        </p:nvGrpSpPr>
        <p:grpSpPr>
          <a:xfrm>
            <a:off x="569344" y="5307672"/>
            <a:ext cx="1160584" cy="1107831"/>
            <a:chOff x="5909387" y="1588373"/>
            <a:chExt cx="1160584" cy="1107831"/>
          </a:xfrm>
        </p:grpSpPr>
        <p:sp>
          <p:nvSpPr>
            <p:cNvPr id="333" name="Google Shape;333;p4"/>
            <p:cNvSpPr/>
            <p:nvPr/>
          </p:nvSpPr>
          <p:spPr>
            <a:xfrm>
              <a:off x="5909387" y="1588373"/>
              <a:ext cx="1160584" cy="1107831"/>
            </a:xfrm>
            <a:prstGeom prst="ellipse">
              <a:avLst/>
            </a:prstGeom>
            <a:solidFill>
              <a:srgbClr val="59B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IBM Plex Sans"/>
                <a:ea typeface="IBM Plex Sans"/>
                <a:cs typeface="IBM Plex Sans"/>
                <a:sym typeface="IBM Plex Sans"/>
              </a:endParaRPr>
            </a:p>
          </p:txBody>
        </p:sp>
        <p:pic>
          <p:nvPicPr>
            <p:cNvPr id="334" name="Google Shape;334;p4" descr="A black background with a black square&#10;&#10;Description automatically generated with medium confidence"/>
            <p:cNvPicPr preferRelativeResize="0"/>
            <p:nvPr/>
          </p:nvPicPr>
          <p:blipFill rotWithShape="1">
            <a:blip r:embed="rId7">
              <a:alphaModFix/>
            </a:blip>
            <a:srcRect/>
            <a:stretch/>
          </p:blipFill>
          <p:spPr>
            <a:xfrm>
              <a:off x="6109996" y="1807622"/>
              <a:ext cx="699796" cy="699796"/>
            </a:xfrm>
            <a:prstGeom prst="rect">
              <a:avLst/>
            </a:prstGeom>
            <a:noFill/>
            <a:ln>
              <a:noFill/>
            </a:ln>
          </p:spPr>
        </p:pic>
      </p:grpSp>
      <p:grpSp>
        <p:nvGrpSpPr>
          <p:cNvPr id="335" name="Google Shape;335;p4"/>
          <p:cNvGrpSpPr/>
          <p:nvPr/>
        </p:nvGrpSpPr>
        <p:grpSpPr>
          <a:xfrm>
            <a:off x="4569228" y="1340652"/>
            <a:ext cx="1160584" cy="1107831"/>
            <a:chOff x="6039777" y="3950232"/>
            <a:chExt cx="1160584" cy="1107831"/>
          </a:xfrm>
        </p:grpSpPr>
        <p:sp>
          <p:nvSpPr>
            <p:cNvPr id="336" name="Google Shape;336;p4"/>
            <p:cNvSpPr/>
            <p:nvPr/>
          </p:nvSpPr>
          <p:spPr>
            <a:xfrm>
              <a:off x="6039777" y="3950232"/>
              <a:ext cx="1160584" cy="1107831"/>
            </a:xfrm>
            <a:prstGeom prst="ellipse">
              <a:avLst/>
            </a:prstGeom>
            <a:solidFill>
              <a:srgbClr val="004E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IBM Plex Sans"/>
                <a:ea typeface="IBM Plex Sans"/>
                <a:cs typeface="IBM Plex Sans"/>
                <a:sym typeface="IBM Plex Sans"/>
              </a:endParaRPr>
            </a:p>
          </p:txBody>
        </p:sp>
        <p:pic>
          <p:nvPicPr>
            <p:cNvPr id="337" name="Google Shape;337;p4" descr="A black background with a black square&#10;&#10;Description automatically generated with medium confidence"/>
            <p:cNvPicPr preferRelativeResize="0"/>
            <p:nvPr/>
          </p:nvPicPr>
          <p:blipFill rotWithShape="1">
            <a:blip r:embed="rId8">
              <a:alphaModFix/>
            </a:blip>
            <a:srcRect/>
            <a:stretch/>
          </p:blipFill>
          <p:spPr>
            <a:xfrm>
              <a:off x="6158204" y="4145787"/>
              <a:ext cx="823357" cy="823357"/>
            </a:xfrm>
            <a:prstGeom prst="rect">
              <a:avLst/>
            </a:prstGeom>
            <a:noFill/>
            <a:ln>
              <a:noFill/>
            </a:ln>
          </p:spPr>
        </p:pic>
      </p:grpSp>
      <p:sp>
        <p:nvSpPr>
          <p:cNvPr id="338" name="Google Shape;338;p4"/>
          <p:cNvSpPr txBox="1"/>
          <p:nvPr/>
        </p:nvSpPr>
        <p:spPr>
          <a:xfrm>
            <a:off x="223212" y="126669"/>
            <a:ext cx="12192000" cy="87686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3200"/>
              <a:buFont typeface="IBM Plex Sans"/>
              <a:buNone/>
            </a:pPr>
            <a:r>
              <a:rPr lang="en-US" sz="3200">
                <a:solidFill>
                  <a:schemeClr val="dk1"/>
                </a:solidFill>
                <a:latin typeface="IBM Plex Sans"/>
                <a:ea typeface="IBM Plex Sans"/>
                <a:cs typeface="IBM Plex Sans"/>
                <a:sym typeface="IBM Plex Sans"/>
              </a:rPr>
              <a:t>Is your response one of the following? </a:t>
            </a:r>
            <a:endParaRPr/>
          </a:p>
        </p:txBody>
      </p:sp>
      <p:sp>
        <p:nvSpPr>
          <p:cNvPr id="339" name="Google Shape;339;p4"/>
          <p:cNvSpPr txBox="1"/>
          <p:nvPr/>
        </p:nvSpPr>
        <p:spPr>
          <a:xfrm>
            <a:off x="5843477" y="4274899"/>
            <a:ext cx="225057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Navigation and Traffic</a:t>
            </a:r>
            <a:endParaRPr sz="2000" b="0" i="0" u="none" strike="noStrike" cap="none">
              <a:solidFill>
                <a:srgbClr val="000000"/>
              </a:solidFill>
              <a:latin typeface="Arial"/>
              <a:ea typeface="Arial"/>
              <a:cs typeface="Arial"/>
              <a:sym typeface="Arial"/>
            </a:endParaRPr>
          </a:p>
        </p:txBody>
      </p:sp>
      <p:sp>
        <p:nvSpPr>
          <p:cNvPr id="340" name="Google Shape;340;p4"/>
          <p:cNvSpPr txBox="1"/>
          <p:nvPr/>
        </p:nvSpPr>
        <p:spPr>
          <a:xfrm>
            <a:off x="9412910" y="3025093"/>
            <a:ext cx="151115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Banking and Finance</a:t>
            </a:r>
            <a:endParaRPr sz="2000" b="0" i="0" u="none" strike="noStrike" cap="none">
              <a:solidFill>
                <a:srgbClr val="000000"/>
              </a:solidFill>
              <a:latin typeface="Arial"/>
              <a:ea typeface="Arial"/>
              <a:cs typeface="Arial"/>
              <a:sym typeface="Arial"/>
            </a:endParaRPr>
          </a:p>
        </p:txBody>
      </p:sp>
      <p:sp>
        <p:nvSpPr>
          <p:cNvPr id="341" name="Google Shape;341;p4"/>
          <p:cNvSpPr txBox="1"/>
          <p:nvPr/>
        </p:nvSpPr>
        <p:spPr>
          <a:xfrm>
            <a:off x="9474169" y="4243222"/>
            <a:ext cx="1640798"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Health and Fitness Apps</a:t>
            </a:r>
            <a:endParaRPr sz="2000" b="0" i="0" u="none" strike="noStrike" cap="none">
              <a:solidFill>
                <a:srgbClr val="000000"/>
              </a:solidFill>
              <a:latin typeface="Arial"/>
              <a:ea typeface="Arial"/>
              <a:cs typeface="Arial"/>
              <a:sym typeface="Arial"/>
            </a:endParaRPr>
          </a:p>
        </p:txBody>
      </p:sp>
      <p:sp>
        <p:nvSpPr>
          <p:cNvPr id="342" name="Google Shape;342;p4"/>
          <p:cNvSpPr txBox="1"/>
          <p:nvPr/>
        </p:nvSpPr>
        <p:spPr>
          <a:xfrm>
            <a:off x="9339120" y="1401005"/>
            <a:ext cx="1977737"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Automated Customer Service</a:t>
            </a:r>
            <a:endParaRPr sz="2000" b="0" i="0" u="none" strike="noStrike" cap="none">
              <a:solidFill>
                <a:srgbClr val="000000"/>
              </a:solidFill>
              <a:latin typeface="Arial"/>
              <a:ea typeface="Arial"/>
              <a:cs typeface="Arial"/>
              <a:sym typeface="Arial"/>
            </a:endParaRPr>
          </a:p>
        </p:txBody>
      </p:sp>
      <p:sp>
        <p:nvSpPr>
          <p:cNvPr id="343" name="Google Shape;343;p4"/>
          <p:cNvSpPr txBox="1"/>
          <p:nvPr/>
        </p:nvSpPr>
        <p:spPr>
          <a:xfrm>
            <a:off x="5806820" y="2949553"/>
            <a:ext cx="206518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000000"/>
                </a:solidFill>
                <a:latin typeface="Arial"/>
                <a:ea typeface="Arial"/>
                <a:cs typeface="Arial"/>
                <a:sym typeface="Arial"/>
              </a:rPr>
              <a:t>Smart Home Devices</a:t>
            </a:r>
            <a:endParaRPr sz="2000" b="0" i="0" u="none" strike="noStrike" cap="none">
              <a:solidFill>
                <a:srgbClr val="000000"/>
              </a:solidFill>
              <a:latin typeface="Calibri"/>
              <a:ea typeface="Calibri"/>
              <a:cs typeface="Calibri"/>
              <a:sym typeface="Calibri"/>
            </a:endParaRPr>
          </a:p>
        </p:txBody>
      </p:sp>
      <p:grpSp>
        <p:nvGrpSpPr>
          <p:cNvPr id="344" name="Google Shape;344;p4"/>
          <p:cNvGrpSpPr/>
          <p:nvPr/>
        </p:nvGrpSpPr>
        <p:grpSpPr>
          <a:xfrm>
            <a:off x="4611819" y="4132924"/>
            <a:ext cx="1160584" cy="1107831"/>
            <a:chOff x="680098" y="1384399"/>
            <a:chExt cx="1160584" cy="1107831"/>
          </a:xfrm>
        </p:grpSpPr>
        <p:sp>
          <p:nvSpPr>
            <p:cNvPr id="345" name="Google Shape;345;p4"/>
            <p:cNvSpPr/>
            <p:nvPr/>
          </p:nvSpPr>
          <p:spPr>
            <a:xfrm>
              <a:off x="680098" y="1384399"/>
              <a:ext cx="1160584" cy="1107831"/>
            </a:xfrm>
            <a:prstGeom prst="ellipse">
              <a:avLst/>
            </a:prstGeom>
            <a:solidFill>
              <a:srgbClr val="019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Calibri"/>
                <a:buNone/>
              </a:pPr>
              <a:endParaRPr sz="2000" b="0" i="0" u="none" strike="noStrike" cap="none">
                <a:solidFill>
                  <a:srgbClr val="FFFFFF"/>
                </a:solidFill>
                <a:latin typeface="Calibri"/>
                <a:ea typeface="Calibri"/>
                <a:cs typeface="Calibri"/>
                <a:sym typeface="Calibri"/>
              </a:endParaRPr>
            </a:p>
          </p:txBody>
        </p:sp>
        <p:pic>
          <p:nvPicPr>
            <p:cNvPr id="346" name="Google Shape;346;p4" descr="A black background with a black square&#10;&#10;Description automatically generated with medium confidence"/>
            <p:cNvPicPr preferRelativeResize="0"/>
            <p:nvPr/>
          </p:nvPicPr>
          <p:blipFill rotWithShape="1">
            <a:blip r:embed="rId9">
              <a:alphaModFix/>
            </a:blip>
            <a:srcRect/>
            <a:stretch/>
          </p:blipFill>
          <p:spPr>
            <a:xfrm>
              <a:off x="961810" y="1639734"/>
              <a:ext cx="597159" cy="597159"/>
            </a:xfrm>
            <a:prstGeom prst="rect">
              <a:avLst/>
            </a:prstGeom>
            <a:noFill/>
            <a:ln>
              <a:noFill/>
            </a:ln>
          </p:spPr>
        </p:pic>
      </p:grpSp>
      <p:grpSp>
        <p:nvGrpSpPr>
          <p:cNvPr id="347" name="Google Shape;347;p4"/>
          <p:cNvGrpSpPr/>
          <p:nvPr/>
        </p:nvGrpSpPr>
        <p:grpSpPr>
          <a:xfrm>
            <a:off x="8157065" y="2805288"/>
            <a:ext cx="1160584" cy="1107831"/>
            <a:chOff x="614783" y="3606301"/>
            <a:chExt cx="1160584" cy="1107831"/>
          </a:xfrm>
        </p:grpSpPr>
        <p:sp>
          <p:nvSpPr>
            <p:cNvPr id="348" name="Google Shape;348;p4"/>
            <p:cNvSpPr/>
            <p:nvPr/>
          </p:nvSpPr>
          <p:spPr>
            <a:xfrm>
              <a:off x="614783" y="3606301"/>
              <a:ext cx="1160584" cy="1107831"/>
            </a:xfrm>
            <a:prstGeom prst="ellipse">
              <a:avLst/>
            </a:prstGeom>
            <a:solidFill>
              <a:srgbClr val="546E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Calibri"/>
                <a:buNone/>
              </a:pPr>
              <a:endParaRPr sz="2000" b="0" i="0" u="none" strike="noStrike" cap="none">
                <a:solidFill>
                  <a:srgbClr val="FFFFFF"/>
                </a:solidFill>
                <a:latin typeface="Calibri"/>
                <a:ea typeface="Calibri"/>
                <a:cs typeface="Calibri"/>
                <a:sym typeface="Calibri"/>
              </a:endParaRPr>
            </a:p>
          </p:txBody>
        </p:sp>
        <p:pic>
          <p:nvPicPr>
            <p:cNvPr id="349" name="Google Shape;349;p4" descr="A black background with a black square&#10;&#10;Description automatically generated with medium confidence"/>
            <p:cNvPicPr preferRelativeResize="0"/>
            <p:nvPr/>
          </p:nvPicPr>
          <p:blipFill rotWithShape="1">
            <a:blip r:embed="rId10">
              <a:alphaModFix/>
            </a:blip>
            <a:srcRect/>
            <a:stretch/>
          </p:blipFill>
          <p:spPr>
            <a:xfrm>
              <a:off x="847012" y="3810000"/>
              <a:ext cx="643293" cy="643293"/>
            </a:xfrm>
            <a:prstGeom prst="rect">
              <a:avLst/>
            </a:prstGeom>
            <a:noFill/>
            <a:ln>
              <a:noFill/>
            </a:ln>
          </p:spPr>
        </p:pic>
      </p:grpSp>
      <p:grpSp>
        <p:nvGrpSpPr>
          <p:cNvPr id="350" name="Google Shape;350;p4"/>
          <p:cNvGrpSpPr/>
          <p:nvPr/>
        </p:nvGrpSpPr>
        <p:grpSpPr>
          <a:xfrm>
            <a:off x="8211355" y="4166037"/>
            <a:ext cx="1160584" cy="1107831"/>
            <a:chOff x="754504" y="5594936"/>
            <a:chExt cx="1160584" cy="1107831"/>
          </a:xfrm>
        </p:grpSpPr>
        <p:sp>
          <p:nvSpPr>
            <p:cNvPr id="351" name="Google Shape;351;p4"/>
            <p:cNvSpPr/>
            <p:nvPr/>
          </p:nvSpPr>
          <p:spPr>
            <a:xfrm>
              <a:off x="754504" y="5594936"/>
              <a:ext cx="1160584" cy="1107831"/>
            </a:xfrm>
            <a:prstGeom prst="ellipse">
              <a:avLst/>
            </a:prstGeom>
            <a:solidFill>
              <a:srgbClr val="027D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Calibri"/>
                <a:buNone/>
              </a:pPr>
              <a:endParaRPr sz="2000" b="0" i="0" u="none" strike="noStrike" cap="none">
                <a:solidFill>
                  <a:srgbClr val="FFFFFF"/>
                </a:solidFill>
                <a:latin typeface="Calibri"/>
                <a:ea typeface="Calibri"/>
                <a:cs typeface="Calibri"/>
                <a:sym typeface="Calibri"/>
              </a:endParaRPr>
            </a:p>
          </p:txBody>
        </p:sp>
        <p:pic>
          <p:nvPicPr>
            <p:cNvPr id="352" name="Google Shape;352;p4" descr="A black background with a black square&#10;&#10;Description automatically generated with medium confidence"/>
            <p:cNvPicPr preferRelativeResize="0"/>
            <p:nvPr/>
          </p:nvPicPr>
          <p:blipFill rotWithShape="1">
            <a:blip r:embed="rId11">
              <a:alphaModFix/>
            </a:blip>
            <a:srcRect/>
            <a:stretch/>
          </p:blipFill>
          <p:spPr>
            <a:xfrm>
              <a:off x="1020786" y="5814207"/>
              <a:ext cx="707571" cy="707571"/>
            </a:xfrm>
            <a:prstGeom prst="rect">
              <a:avLst/>
            </a:prstGeom>
            <a:noFill/>
            <a:ln>
              <a:noFill/>
            </a:ln>
          </p:spPr>
        </p:pic>
      </p:grpSp>
      <p:grpSp>
        <p:nvGrpSpPr>
          <p:cNvPr id="353" name="Google Shape;353;p4"/>
          <p:cNvGrpSpPr/>
          <p:nvPr/>
        </p:nvGrpSpPr>
        <p:grpSpPr>
          <a:xfrm>
            <a:off x="8157065" y="1291491"/>
            <a:ext cx="1160584" cy="1107831"/>
            <a:chOff x="6934718" y="1211444"/>
            <a:chExt cx="1160584" cy="1107831"/>
          </a:xfrm>
        </p:grpSpPr>
        <p:sp>
          <p:nvSpPr>
            <p:cNvPr id="354" name="Google Shape;354;p4"/>
            <p:cNvSpPr/>
            <p:nvPr/>
          </p:nvSpPr>
          <p:spPr>
            <a:xfrm>
              <a:off x="6934718" y="1211444"/>
              <a:ext cx="1160584" cy="1107831"/>
            </a:xfrm>
            <a:prstGeom prst="ellipse">
              <a:avLst/>
            </a:prstGeom>
            <a:solidFill>
              <a:srgbClr val="59B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Calibri"/>
                <a:buNone/>
              </a:pPr>
              <a:endParaRPr sz="2000" b="0" i="0" u="none" strike="noStrike" cap="none">
                <a:solidFill>
                  <a:srgbClr val="FFFFFF"/>
                </a:solidFill>
                <a:latin typeface="Calibri"/>
                <a:ea typeface="Calibri"/>
                <a:cs typeface="Calibri"/>
                <a:sym typeface="Calibri"/>
              </a:endParaRPr>
            </a:p>
          </p:txBody>
        </p:sp>
        <p:pic>
          <p:nvPicPr>
            <p:cNvPr id="355" name="Google Shape;355;p4" descr="A black background with a black square&#10;&#10;Description automatically generated with medium confidence"/>
            <p:cNvPicPr preferRelativeResize="0"/>
            <p:nvPr/>
          </p:nvPicPr>
          <p:blipFill rotWithShape="1">
            <a:blip r:embed="rId12">
              <a:alphaModFix/>
            </a:blip>
            <a:srcRect/>
            <a:stretch/>
          </p:blipFill>
          <p:spPr>
            <a:xfrm>
              <a:off x="7217747" y="1494453"/>
              <a:ext cx="609600" cy="609600"/>
            </a:xfrm>
            <a:prstGeom prst="rect">
              <a:avLst/>
            </a:prstGeom>
            <a:noFill/>
            <a:ln>
              <a:noFill/>
            </a:ln>
          </p:spPr>
        </p:pic>
      </p:grpSp>
      <p:grpSp>
        <p:nvGrpSpPr>
          <p:cNvPr id="356" name="Google Shape;356;p4"/>
          <p:cNvGrpSpPr/>
          <p:nvPr/>
        </p:nvGrpSpPr>
        <p:grpSpPr>
          <a:xfrm>
            <a:off x="4611819" y="2759509"/>
            <a:ext cx="1160584" cy="1107831"/>
            <a:chOff x="6803851" y="4534356"/>
            <a:chExt cx="1160584" cy="1107831"/>
          </a:xfrm>
        </p:grpSpPr>
        <p:sp>
          <p:nvSpPr>
            <p:cNvPr id="357" name="Google Shape;357;p4"/>
            <p:cNvSpPr/>
            <p:nvPr/>
          </p:nvSpPr>
          <p:spPr>
            <a:xfrm>
              <a:off x="6803851" y="4534356"/>
              <a:ext cx="1160584" cy="1107831"/>
            </a:xfrm>
            <a:prstGeom prst="ellipse">
              <a:avLst/>
            </a:prstGeom>
            <a:solidFill>
              <a:srgbClr val="004E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Calibri"/>
                <a:buNone/>
              </a:pPr>
              <a:endParaRPr sz="2000" b="0" i="0" u="none" strike="noStrike" cap="none">
                <a:solidFill>
                  <a:srgbClr val="FFFFFF"/>
                </a:solidFill>
                <a:latin typeface="Calibri"/>
                <a:ea typeface="Calibri"/>
                <a:cs typeface="Calibri"/>
                <a:sym typeface="Calibri"/>
              </a:endParaRPr>
            </a:p>
          </p:txBody>
        </p:sp>
        <p:pic>
          <p:nvPicPr>
            <p:cNvPr id="358" name="Google Shape;358;p4" descr="A black background with a black square&#10;&#10;Description automatically generated with medium confidence"/>
            <p:cNvPicPr preferRelativeResize="0"/>
            <p:nvPr/>
          </p:nvPicPr>
          <p:blipFill rotWithShape="1">
            <a:blip r:embed="rId13">
              <a:alphaModFix/>
            </a:blip>
            <a:srcRect/>
            <a:stretch/>
          </p:blipFill>
          <p:spPr>
            <a:xfrm>
              <a:off x="7052907" y="4724400"/>
              <a:ext cx="660918" cy="660918"/>
            </a:xfrm>
            <a:prstGeom prst="rect">
              <a:avLst/>
            </a:prstGeom>
            <a:noFill/>
            <a:ln>
              <a:noFill/>
            </a:ln>
          </p:spPr>
        </p:pic>
      </p:grpSp>
      <p:sp>
        <p:nvSpPr>
          <p:cNvPr id="359" name="Google Shape;359;p4"/>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37"/>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b="1">
                <a:latin typeface="IBM Plex Sans"/>
                <a:ea typeface="IBM Plex Sans"/>
                <a:cs typeface="IBM Plex Sans"/>
                <a:sym typeface="IBM Plex Sans"/>
              </a:rPr>
              <a:t>Model Training and Evaluation</a:t>
            </a:r>
            <a:endParaRPr sz="3200">
              <a:latin typeface="IBM Plex Sans"/>
              <a:ea typeface="IBM Plex Sans"/>
              <a:cs typeface="IBM Plex Sans"/>
              <a:sym typeface="IBM Plex Sans"/>
            </a:endParaRPr>
          </a:p>
        </p:txBody>
      </p:sp>
      <p:grpSp>
        <p:nvGrpSpPr>
          <p:cNvPr id="918" name="Google Shape;918;p37"/>
          <p:cNvGrpSpPr/>
          <p:nvPr/>
        </p:nvGrpSpPr>
        <p:grpSpPr>
          <a:xfrm>
            <a:off x="529673" y="1338898"/>
            <a:ext cx="11132654" cy="5173474"/>
            <a:chOff x="0" y="15426"/>
            <a:chExt cx="11132654" cy="5173474"/>
          </a:xfrm>
        </p:grpSpPr>
        <p:sp>
          <p:nvSpPr>
            <p:cNvPr id="919" name="Google Shape;919;p37"/>
            <p:cNvSpPr/>
            <p:nvPr/>
          </p:nvSpPr>
          <p:spPr>
            <a:xfrm>
              <a:off x="0" y="244970"/>
              <a:ext cx="11132654" cy="1488374"/>
            </a:xfrm>
            <a:prstGeom prst="rect">
              <a:avLst/>
            </a:prstGeom>
            <a:solidFill>
              <a:schemeClr val="lt1">
                <a:alpha val="89803"/>
              </a:schemeClr>
            </a:solidFill>
            <a:ln w="12700"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txBox="1"/>
            <p:nvPr/>
          </p:nvSpPr>
          <p:spPr>
            <a:xfrm>
              <a:off x="0" y="244970"/>
              <a:ext cx="11132654" cy="1488374"/>
            </a:xfrm>
            <a:prstGeom prst="rect">
              <a:avLst/>
            </a:prstGeom>
            <a:noFill/>
            <a:ln>
              <a:noFill/>
            </a:ln>
          </p:spPr>
          <p:txBody>
            <a:bodyPr spcFirstLastPara="1" wrap="square" lIns="864000" tIns="437375" rIns="8640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Involves iteratively adjusting model parameters to minimize prediction errors and assessing model performance on unseen data. Objective is to develop effective and accurate predictive models. </a:t>
              </a:r>
              <a:endParaRPr/>
            </a:p>
          </p:txBody>
        </p:sp>
        <p:sp>
          <p:nvSpPr>
            <p:cNvPr id="921" name="Google Shape;921;p37"/>
            <p:cNvSpPr/>
            <p:nvPr/>
          </p:nvSpPr>
          <p:spPr>
            <a:xfrm>
              <a:off x="556632" y="15426"/>
              <a:ext cx="7792857" cy="539503"/>
            </a:xfrm>
            <a:prstGeom prst="roundRect">
              <a:avLst>
                <a:gd name="adj" fmla="val 16667"/>
              </a:avLst>
            </a:prstGeom>
            <a:solidFill>
              <a:srgbClr val="7788F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txBox="1"/>
            <p:nvPr/>
          </p:nvSpPr>
          <p:spPr>
            <a:xfrm>
              <a:off x="582968" y="41762"/>
              <a:ext cx="7740185" cy="486831"/>
            </a:xfrm>
            <a:prstGeom prst="rect">
              <a:avLst/>
            </a:prstGeom>
            <a:noFill/>
            <a:ln>
              <a:noFill/>
            </a:ln>
          </p:spPr>
          <p:txBody>
            <a:bodyPr spcFirstLastPara="1" wrap="square" lIns="294550" tIns="0" rIns="294550"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Model Training Process:</a:t>
              </a:r>
              <a:endParaRPr sz="2400">
                <a:solidFill>
                  <a:schemeClr val="lt1"/>
                </a:solidFill>
                <a:latin typeface="IBM Plex Sans"/>
                <a:ea typeface="IBM Plex Sans"/>
                <a:cs typeface="IBM Plex Sans"/>
                <a:sym typeface="IBM Plex Sans"/>
              </a:endParaRPr>
            </a:p>
          </p:txBody>
        </p:sp>
        <p:sp>
          <p:nvSpPr>
            <p:cNvPr id="923" name="Google Shape;923;p37"/>
            <p:cNvSpPr/>
            <p:nvPr/>
          </p:nvSpPr>
          <p:spPr>
            <a:xfrm>
              <a:off x="0" y="2087684"/>
              <a:ext cx="11132654" cy="893025"/>
            </a:xfrm>
            <a:prstGeom prst="rect">
              <a:avLst/>
            </a:prstGeom>
            <a:solidFill>
              <a:schemeClr val="lt1">
                <a:alpha val="89803"/>
              </a:schemeClr>
            </a:solidFill>
            <a:ln w="12700"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txBox="1"/>
            <p:nvPr/>
          </p:nvSpPr>
          <p:spPr>
            <a:xfrm>
              <a:off x="0" y="2087684"/>
              <a:ext cx="11132654" cy="893025"/>
            </a:xfrm>
            <a:prstGeom prst="rect">
              <a:avLst/>
            </a:prstGeom>
            <a:noFill/>
            <a:ln>
              <a:noFill/>
            </a:ln>
          </p:spPr>
          <p:txBody>
            <a:bodyPr spcFirstLastPara="1" wrap="square" lIns="864000" tIns="437375" rIns="8640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Evaluation metrics are used to assess the effectiveness of trained AI models</a:t>
              </a:r>
              <a:endParaRPr/>
            </a:p>
          </p:txBody>
        </p:sp>
        <p:sp>
          <p:nvSpPr>
            <p:cNvPr id="925" name="Google Shape;925;p37"/>
            <p:cNvSpPr/>
            <p:nvPr/>
          </p:nvSpPr>
          <p:spPr>
            <a:xfrm>
              <a:off x="556632" y="1846745"/>
              <a:ext cx="7792857" cy="550898"/>
            </a:xfrm>
            <a:prstGeom prst="roundRect">
              <a:avLst>
                <a:gd name="adj" fmla="val 16667"/>
              </a:avLst>
            </a:prstGeom>
            <a:solidFill>
              <a:srgbClr val="7788F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txBox="1"/>
            <p:nvPr/>
          </p:nvSpPr>
          <p:spPr>
            <a:xfrm>
              <a:off x="583525" y="1873638"/>
              <a:ext cx="7739071" cy="497112"/>
            </a:xfrm>
            <a:prstGeom prst="rect">
              <a:avLst/>
            </a:prstGeom>
            <a:noFill/>
            <a:ln>
              <a:noFill/>
            </a:ln>
          </p:spPr>
          <p:txBody>
            <a:bodyPr spcFirstLastPara="1" wrap="square" lIns="294550" tIns="0" rIns="294550"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Evaluation Metrics: </a:t>
              </a:r>
              <a:endParaRPr sz="2400">
                <a:solidFill>
                  <a:schemeClr val="lt1"/>
                </a:solidFill>
                <a:latin typeface="IBM Plex Sans"/>
                <a:ea typeface="IBM Plex Sans"/>
                <a:cs typeface="IBM Plex Sans"/>
                <a:sym typeface="IBM Plex Sans"/>
              </a:endParaRPr>
            </a:p>
          </p:txBody>
        </p:sp>
        <p:sp>
          <p:nvSpPr>
            <p:cNvPr id="927" name="Google Shape;927;p37"/>
            <p:cNvSpPr/>
            <p:nvPr/>
          </p:nvSpPr>
          <p:spPr>
            <a:xfrm>
              <a:off x="0" y="3369775"/>
              <a:ext cx="11132654" cy="1819125"/>
            </a:xfrm>
            <a:prstGeom prst="rect">
              <a:avLst/>
            </a:prstGeom>
            <a:solidFill>
              <a:schemeClr val="lt1">
                <a:alpha val="89803"/>
              </a:schemeClr>
            </a:solidFill>
            <a:ln w="12700"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txBox="1"/>
            <p:nvPr/>
          </p:nvSpPr>
          <p:spPr>
            <a:xfrm>
              <a:off x="0" y="3369775"/>
              <a:ext cx="11132654" cy="1819125"/>
            </a:xfrm>
            <a:prstGeom prst="rect">
              <a:avLst/>
            </a:prstGeom>
            <a:noFill/>
            <a:ln>
              <a:noFill/>
            </a:ln>
          </p:spPr>
          <p:txBody>
            <a:bodyPr spcFirstLastPara="1" wrap="square" lIns="864000" tIns="437375" rIns="8640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Overfitting occurs when a model captures noise or irrelevant patterns from the training data</a:t>
              </a:r>
              <a:endParaRPr/>
            </a:p>
            <a:p>
              <a:pPr marL="228600" marR="0" lvl="1" indent="-228600" algn="l" rtl="0">
                <a:lnSpc>
                  <a:spcPct val="90000"/>
                </a:lnSpc>
                <a:spcBef>
                  <a:spcPts val="3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Underfitting occurs when a model is too simplistic to capture the underlying structure of the </a:t>
              </a:r>
              <a:endParaRPr/>
            </a:p>
          </p:txBody>
        </p:sp>
        <p:sp>
          <p:nvSpPr>
            <p:cNvPr id="929" name="Google Shape;929;p37"/>
            <p:cNvSpPr/>
            <p:nvPr/>
          </p:nvSpPr>
          <p:spPr>
            <a:xfrm>
              <a:off x="556632" y="3094109"/>
              <a:ext cx="7792857" cy="585626"/>
            </a:xfrm>
            <a:prstGeom prst="roundRect">
              <a:avLst>
                <a:gd name="adj" fmla="val 16667"/>
              </a:avLst>
            </a:prstGeom>
            <a:solidFill>
              <a:srgbClr val="7788F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txBox="1"/>
            <p:nvPr/>
          </p:nvSpPr>
          <p:spPr>
            <a:xfrm>
              <a:off x="585220" y="3122697"/>
              <a:ext cx="7735681" cy="528450"/>
            </a:xfrm>
            <a:prstGeom prst="rect">
              <a:avLst/>
            </a:prstGeom>
            <a:noFill/>
            <a:ln>
              <a:noFill/>
            </a:ln>
          </p:spPr>
          <p:txBody>
            <a:bodyPr spcFirstLastPara="1" wrap="square" lIns="294550" tIns="0" rIns="294550"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Addressing Overfitting and Underfitting: </a:t>
              </a:r>
              <a:endParaRPr sz="2400">
                <a:solidFill>
                  <a:schemeClr val="lt1"/>
                </a:solidFill>
                <a:latin typeface="IBM Plex Sans"/>
                <a:ea typeface="IBM Plex Sans"/>
                <a:cs typeface="IBM Plex Sans"/>
                <a:sym typeface="IBM Plex Sans"/>
              </a:endParaRPr>
            </a:p>
          </p:txBody>
        </p:sp>
      </p:grpSp>
      <p:sp>
        <p:nvSpPr>
          <p:cNvPr id="931" name="Google Shape;931;p3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932" name="Google Shape;932;p3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g2d28f1d3250_0_11"/>
          <p:cNvSpPr txBox="1">
            <a:spLocks noGrp="1"/>
          </p:cNvSpPr>
          <p:nvPr>
            <p:ph type="title"/>
          </p:nvPr>
        </p:nvSpPr>
        <p:spPr>
          <a:xfrm>
            <a:off x="217440" y="1"/>
            <a:ext cx="10326000" cy="876900"/>
          </a:xfrm>
          <a:prstGeom prst="rect">
            <a:avLst/>
          </a:prstGeom>
        </p:spPr>
        <p:txBody>
          <a:bodyPr spcFirstLastPara="1" wrap="square" lIns="61200" tIns="18000" rIns="0" bIns="0" anchor="b" anchorCtr="0">
            <a:noAutofit/>
          </a:bodyPr>
          <a:lstStyle/>
          <a:p>
            <a:pPr marL="0" lvl="0" indent="0" algn="l" rtl="0">
              <a:spcBef>
                <a:spcPts val="0"/>
              </a:spcBef>
              <a:spcAft>
                <a:spcPts val="0"/>
              </a:spcAft>
              <a:buNone/>
            </a:pPr>
            <a:r>
              <a:rPr lang="en-US"/>
              <a:t>Play a Game	</a:t>
            </a:r>
            <a:endParaRPr/>
          </a:p>
        </p:txBody>
      </p:sp>
      <p:sp>
        <p:nvSpPr>
          <p:cNvPr id="974" name="Google Shape;974;g2d28f1d3250_0_11"/>
          <p:cNvSpPr txBox="1">
            <a:spLocks noGrp="1"/>
          </p:cNvSpPr>
          <p:nvPr>
            <p:ph type="body" idx="1"/>
          </p:nvPr>
        </p:nvSpPr>
        <p:spPr>
          <a:xfrm>
            <a:off x="217446" y="1075775"/>
            <a:ext cx="6718800" cy="5577600"/>
          </a:xfrm>
          <a:prstGeom prst="rect">
            <a:avLst/>
          </a:prstGeom>
        </p:spPr>
        <p:txBody>
          <a:bodyPr spcFirstLastPara="1" wrap="square" lIns="59650" tIns="29825" rIns="0" bIns="0" anchor="t" anchorCtr="0">
            <a:noAutofit/>
          </a:bodyPr>
          <a:lstStyle/>
          <a:p>
            <a:pPr marL="0" lvl="0" indent="0" algn="l" rtl="0">
              <a:lnSpc>
                <a:spcPct val="115000"/>
              </a:lnSpc>
              <a:spcBef>
                <a:spcPts val="200"/>
              </a:spcBef>
              <a:spcAft>
                <a:spcPts val="0"/>
              </a:spcAft>
              <a:buClr>
                <a:schemeClr val="dk1"/>
              </a:buClr>
              <a:buSzPts val="1100"/>
              <a:buFont typeface="Arial"/>
              <a:buNone/>
            </a:pPr>
            <a:r>
              <a:rPr lang="en-US" sz="2400" dirty="0"/>
              <a:t>•</a:t>
            </a:r>
            <a:r>
              <a:rPr lang="en-US" sz="2400" dirty="0">
                <a:latin typeface="IBM Plex Sans"/>
                <a:ea typeface="IBM Plex Sans"/>
                <a:cs typeface="IBM Plex Sans"/>
                <a:sym typeface="IBM Plex Sans"/>
              </a:rPr>
              <a:t>Please navigate to the Understanding Algorithmic Bias</a:t>
            </a:r>
            <a:r>
              <a:rPr lang="en-US" sz="2400" dirty="0">
                <a:uFill>
                  <a:noFill/>
                </a:uFill>
                <a:latin typeface="IBM Plex Sans"/>
                <a:ea typeface="IBM Plex Sans"/>
                <a:cs typeface="IBM Plex Sans"/>
                <a:sym typeface="IBM Plex Sans"/>
                <a:hlinkClick r:id="rId3"/>
              </a:rPr>
              <a:t> </a:t>
            </a:r>
            <a:r>
              <a:rPr lang="en-US" sz="2400" u="sng" dirty="0">
                <a:solidFill>
                  <a:schemeClr val="hlink"/>
                </a:solidFill>
                <a:latin typeface="IBM Plex Sans"/>
                <a:ea typeface="IBM Plex Sans"/>
                <a:cs typeface="IBM Plex Sans"/>
                <a:sym typeface="IBM Plex Sans"/>
                <a:hlinkClick r:id="rId3"/>
              </a:rPr>
              <a:t>https://www.survivalofthebestfit.com/resources</a:t>
            </a:r>
            <a:endParaRPr sz="2400" dirty="0"/>
          </a:p>
          <a:p>
            <a:pPr marL="0" lvl="0" indent="0" algn="l" rtl="0">
              <a:lnSpc>
                <a:spcPct val="115000"/>
              </a:lnSpc>
              <a:spcBef>
                <a:spcPts val="200"/>
              </a:spcBef>
              <a:spcAft>
                <a:spcPts val="0"/>
              </a:spcAft>
              <a:buClr>
                <a:schemeClr val="dk1"/>
              </a:buClr>
              <a:buSzPts val="1100"/>
              <a:buFont typeface="Arial"/>
              <a:buNone/>
            </a:pPr>
            <a:r>
              <a:rPr lang="en-US" sz="2400" dirty="0"/>
              <a:t>•</a:t>
            </a:r>
            <a:r>
              <a:rPr lang="en-US" sz="2400" dirty="0">
                <a:latin typeface="IBM Plex Sans"/>
                <a:ea typeface="IBM Plex Sans"/>
                <a:cs typeface="IBM Plex Sans"/>
                <a:sym typeface="IBM Plex Sans"/>
              </a:rPr>
              <a:t>Click “Start Game” and have a look at the end result.</a:t>
            </a:r>
            <a:endParaRPr sz="2400" dirty="0"/>
          </a:p>
          <a:p>
            <a:pPr marL="0" lvl="0" indent="0" algn="l" rtl="0">
              <a:lnSpc>
                <a:spcPct val="115000"/>
              </a:lnSpc>
              <a:spcBef>
                <a:spcPts val="200"/>
              </a:spcBef>
              <a:spcAft>
                <a:spcPts val="0"/>
              </a:spcAft>
              <a:buClr>
                <a:schemeClr val="dk1"/>
              </a:buClr>
              <a:buSzPts val="1100"/>
              <a:buFont typeface="Arial"/>
              <a:buNone/>
            </a:pPr>
            <a:r>
              <a:rPr lang="en-US" sz="2400" dirty="0"/>
              <a:t>•</a:t>
            </a:r>
            <a:r>
              <a:rPr lang="en-US" sz="2400" dirty="0">
                <a:latin typeface="IBM Plex Sans"/>
                <a:ea typeface="IBM Plex Sans"/>
                <a:cs typeface="IBM Plex Sans"/>
                <a:sym typeface="IBM Plex Sans"/>
              </a:rPr>
              <a:t>What do you think ?</a:t>
            </a:r>
            <a:endParaRPr sz="2400" dirty="0">
              <a:latin typeface="IBM Plex Sans"/>
              <a:ea typeface="IBM Plex Sans"/>
              <a:cs typeface="IBM Plex Sans"/>
              <a:sym typeface="IBM Plex Sans"/>
            </a:endParaRPr>
          </a:p>
          <a:p>
            <a:pPr marL="0" lvl="0" indent="0" algn="l" rtl="0">
              <a:spcBef>
                <a:spcPts val="0"/>
              </a:spcBef>
              <a:spcAft>
                <a:spcPts val="450"/>
              </a:spcAft>
              <a:buNone/>
            </a:pPr>
            <a:endParaRPr dirty="0"/>
          </a:p>
        </p:txBody>
      </p:sp>
      <p:sp>
        <p:nvSpPr>
          <p:cNvPr id="975" name="Google Shape;975;g2d28f1d3250_0_11"/>
          <p:cNvSpPr txBox="1">
            <a:spLocks noGrp="1"/>
          </p:cNvSpPr>
          <p:nvPr>
            <p:ph type="sldNum" idx="12"/>
          </p:nvPr>
        </p:nvSpPr>
        <p:spPr>
          <a:xfrm>
            <a:off x="11091334" y="6663301"/>
            <a:ext cx="1100700" cy="163800"/>
          </a:xfrm>
          <a:prstGeom prst="rect">
            <a:avLst/>
          </a:prstGeom>
        </p:spPr>
        <p:txBody>
          <a:bodyPr spcFirstLastPara="1" wrap="square" lIns="0" tIns="0" rIns="59675" bIns="5967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pic>
        <p:nvPicPr>
          <p:cNvPr id="976" name="Google Shape;976;g2d28f1d3250_0_11"/>
          <p:cNvPicPr preferRelativeResize="0"/>
          <p:nvPr/>
        </p:nvPicPr>
        <p:blipFill>
          <a:blip r:embed="rId4">
            <a:alphaModFix/>
          </a:blip>
          <a:stretch>
            <a:fillRect/>
          </a:stretch>
        </p:blipFill>
        <p:spPr>
          <a:xfrm>
            <a:off x="6936250" y="1075775"/>
            <a:ext cx="5255750" cy="5782226"/>
          </a:xfrm>
          <a:prstGeom prst="rect">
            <a:avLst/>
          </a:prstGeom>
          <a:noFill/>
          <a:ln>
            <a:noFill/>
          </a:ln>
        </p:spPr>
      </p:pic>
      <p:pic>
        <p:nvPicPr>
          <p:cNvPr id="977" name="Google Shape;977;g2d28f1d3250_0_11"/>
          <p:cNvPicPr preferRelativeResize="0"/>
          <p:nvPr/>
        </p:nvPicPr>
        <p:blipFill>
          <a:blip r:embed="rId5">
            <a:alphaModFix/>
          </a:blip>
          <a:stretch>
            <a:fillRect/>
          </a:stretch>
        </p:blipFill>
        <p:spPr>
          <a:xfrm>
            <a:off x="0" y="6504006"/>
            <a:ext cx="12192000" cy="32308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3"/>
        <p:cNvGrpSpPr/>
        <p:nvPr/>
      </p:nvGrpSpPr>
      <p:grpSpPr>
        <a:xfrm>
          <a:off x="0" y="0"/>
          <a:ext cx="0" cy="0"/>
          <a:chOff x="0" y="0"/>
          <a:chExt cx="0" cy="0"/>
        </a:xfrm>
      </p:grpSpPr>
      <p:sp>
        <p:nvSpPr>
          <p:cNvPr id="1004" name="Google Shape;1004;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005" name="Google Shape;1005;p40" descr="CPU with binary numbers and blueprint"/>
          <p:cNvPicPr preferRelativeResize="0"/>
          <p:nvPr/>
        </p:nvPicPr>
        <p:blipFill rotWithShape="1">
          <a:blip r:embed="rId3">
            <a:alphaModFix/>
          </a:blip>
          <a:srcRect l="11486" t="9091" r="23877"/>
          <a:stretch/>
        </p:blipFill>
        <p:spPr>
          <a:xfrm>
            <a:off x="3523488" y="10"/>
            <a:ext cx="8668512" cy="6857990"/>
          </a:xfrm>
          <a:prstGeom prst="rect">
            <a:avLst/>
          </a:prstGeom>
          <a:noFill/>
          <a:ln>
            <a:noFill/>
          </a:ln>
        </p:spPr>
      </p:pic>
      <p:sp>
        <p:nvSpPr>
          <p:cNvPr id="1006" name="Google Shape;1006;p40"/>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7" name="Google Shape;1007;p40"/>
          <p:cNvSpPr txBox="1">
            <a:spLocks noGrp="1"/>
          </p:cNvSpPr>
          <p:nvPr>
            <p:ph type="title"/>
          </p:nvPr>
        </p:nvSpPr>
        <p:spPr>
          <a:xfrm>
            <a:off x="0" y="1122363"/>
            <a:ext cx="5028879" cy="3906837"/>
          </a:xfrm>
          <a:prstGeom prst="rect">
            <a:avLst/>
          </a:prstGeom>
          <a:noFill/>
          <a:ln>
            <a:noFill/>
          </a:ln>
        </p:spPr>
        <p:txBody>
          <a:bodyPr spcFirstLastPara="1" wrap="square" lIns="91425" tIns="45700" rIns="91425" bIns="45700" anchor="b" anchorCtr="0">
            <a:normAutofit/>
          </a:bodyPr>
          <a:lstStyle/>
          <a:p>
            <a:pPr marL="685800" lvl="0" indent="-685800" algn="l" rtl="0">
              <a:lnSpc>
                <a:spcPct val="90000"/>
              </a:lnSpc>
              <a:spcBef>
                <a:spcPts val="0"/>
              </a:spcBef>
              <a:spcAft>
                <a:spcPts val="0"/>
              </a:spcAft>
              <a:buClr>
                <a:schemeClr val="dk1"/>
              </a:buClr>
              <a:buSzPts val="3700"/>
              <a:buFont typeface="Calibri"/>
              <a:buNone/>
            </a:pPr>
            <a:br>
              <a:rPr lang="en-US" sz="3700" b="1" dirty="0"/>
            </a:br>
            <a:br>
              <a:rPr lang="en-US" sz="3700" b="1" dirty="0"/>
            </a:br>
            <a:r>
              <a:rPr lang="en-US" sz="4000" dirty="0">
                <a:latin typeface="IBM Plex Sans"/>
                <a:ea typeface="IBM Plex Sans"/>
                <a:cs typeface="IBM Plex Sans"/>
                <a:sym typeface="IBM Plex Sans"/>
              </a:rPr>
              <a:t>Subtopic</a:t>
            </a:r>
            <a:br>
              <a:rPr lang="en-US" sz="4000" dirty="0">
                <a:latin typeface="IBM Plex Sans"/>
                <a:ea typeface="IBM Plex Sans"/>
                <a:cs typeface="IBM Plex Sans"/>
                <a:sym typeface="IBM Plex Sans"/>
              </a:rPr>
            </a:br>
            <a:br>
              <a:rPr lang="en-US" sz="4000" dirty="0">
                <a:latin typeface="IBM Plex Sans"/>
                <a:ea typeface="IBM Plex Sans"/>
                <a:cs typeface="IBM Plex Sans"/>
                <a:sym typeface="IBM Plex Sans"/>
              </a:rPr>
            </a:br>
            <a:r>
              <a:rPr lang="en-US" sz="4000" dirty="0">
                <a:latin typeface="IBM Plex Sans"/>
                <a:ea typeface="IBM Plex Sans"/>
                <a:cs typeface="IBM Plex Sans"/>
                <a:sym typeface="IBM Plex Sans"/>
              </a:rPr>
              <a:t>AI Applications </a:t>
            </a:r>
            <a:endParaRPr dirty="0"/>
          </a:p>
          <a:p>
            <a:pPr marL="0" lvl="0" indent="0" algn="l" rtl="0">
              <a:lnSpc>
                <a:spcPct val="90000"/>
              </a:lnSpc>
              <a:spcBef>
                <a:spcPts val="0"/>
              </a:spcBef>
              <a:spcAft>
                <a:spcPts val="0"/>
              </a:spcAft>
              <a:buClr>
                <a:schemeClr val="dk1"/>
              </a:buClr>
              <a:buSzPts val="3700"/>
              <a:buFont typeface="Calibri"/>
              <a:buNone/>
            </a:pPr>
            <a:endParaRPr sz="3700" b="1" dirty="0"/>
          </a:p>
        </p:txBody>
      </p:sp>
      <p:sp>
        <p:nvSpPr>
          <p:cNvPr id="1008" name="Google Shape;1008;p40"/>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09" name="Google Shape;1009;p40"/>
          <p:cNvSpPr/>
          <p:nvPr/>
        </p:nvSpPr>
        <p:spPr>
          <a:xfrm>
            <a:off x="481029" y="4546920"/>
            <a:ext cx="397764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10" name="Google Shape;1010;p4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a:p>
        </p:txBody>
      </p:sp>
      <p:sp>
        <p:nvSpPr>
          <p:cNvPr id="1011" name="Google Shape;101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007"/>
                                        </p:tgtEl>
                                        <p:attrNameLst>
                                          <p:attrName>style.visibility</p:attrName>
                                        </p:attrNameLst>
                                      </p:cBhvr>
                                      <p:to>
                                        <p:strVal val="visible"/>
                                      </p:to>
                                    </p:set>
                                    <p:animEffect transition="in" filter="fade">
                                      <p:cBhvr>
                                        <p:cTn id="7" dur="7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36" name="Google Shape;1136;p4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1137" name="Google Shape;1137;p4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33</a:t>
            </a:fld>
            <a:endParaRPr/>
          </a:p>
        </p:txBody>
      </p:sp>
      <p:sp>
        <p:nvSpPr>
          <p:cNvPr id="3" name="Title 2">
            <a:extLst>
              <a:ext uri="{FF2B5EF4-FFF2-40B4-BE49-F238E27FC236}">
                <a16:creationId xmlns:a16="http://schemas.microsoft.com/office/drawing/2014/main" id="{8EA2950A-6C5D-D09B-6EDA-B5A0E97F1EBF}"/>
              </a:ext>
            </a:extLst>
          </p:cNvPr>
          <p:cNvSpPr>
            <a:spLocks noGrp="1"/>
          </p:cNvSpPr>
          <p:nvPr>
            <p:ph type="title"/>
          </p:nvPr>
        </p:nvSpPr>
        <p:spPr/>
        <p:txBody>
          <a:bodyPr/>
          <a:lstStyle/>
          <a:p>
            <a:r>
              <a:rPr lang="en-IN" dirty="0"/>
              <a:t>AIML Applications</a:t>
            </a:r>
            <a:endParaRPr lang="en-CA" dirty="0"/>
          </a:p>
        </p:txBody>
      </p:sp>
      <p:pic>
        <p:nvPicPr>
          <p:cNvPr id="6" name="Picture 5" descr="Artificial Intelligence and Machine Learning From a Layman's perspective">
            <a:extLst>
              <a:ext uri="{FF2B5EF4-FFF2-40B4-BE49-F238E27FC236}">
                <a16:creationId xmlns:a16="http://schemas.microsoft.com/office/drawing/2014/main" id="{F9D4F564-38F6-678A-83BE-86CA436504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5562" y="1368424"/>
            <a:ext cx="7652238" cy="53058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47"/>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AI Applications in Retail</a:t>
            </a:r>
            <a:endParaRPr sz="3200">
              <a:latin typeface="IBM Plex Sans"/>
              <a:ea typeface="IBM Plex Sans"/>
              <a:cs typeface="IBM Plex Sans"/>
              <a:sym typeface="IBM Plex Sans"/>
            </a:endParaRPr>
          </a:p>
        </p:txBody>
      </p:sp>
      <p:sp>
        <p:nvSpPr>
          <p:cNvPr id="1119" name="Google Shape;1119;p47"/>
          <p:cNvSpPr txBox="1"/>
          <p:nvPr/>
        </p:nvSpPr>
        <p:spPr>
          <a:xfrm>
            <a:off x="290561" y="1153515"/>
            <a:ext cx="5805439" cy="480343"/>
          </a:xfrm>
          <a:prstGeom prst="rect">
            <a:avLst/>
          </a:prstGeom>
          <a:noFill/>
          <a:ln>
            <a:noFill/>
          </a:ln>
        </p:spPr>
        <p:txBody>
          <a:bodyPr spcFirstLastPara="1" wrap="square" lIns="59650" tIns="29825" rIns="0" bIns="0" anchor="t" anchorCtr="0">
            <a:normAutofit/>
          </a:bodyPr>
          <a:lstStyle/>
          <a:p>
            <a:pPr marL="0" marR="0" lvl="0" indent="0" algn="l" rtl="0">
              <a:spcBef>
                <a:spcPts val="0"/>
              </a:spcBef>
              <a:spcAft>
                <a:spcPts val="0"/>
              </a:spcAft>
              <a:buNone/>
            </a:pPr>
            <a:r>
              <a:rPr lang="en-US" sz="2400" b="1">
                <a:solidFill>
                  <a:schemeClr val="dk1"/>
                </a:solidFill>
                <a:latin typeface="IBM Plex Sans"/>
                <a:ea typeface="IBM Plex Sans"/>
                <a:cs typeface="IBM Plex Sans"/>
                <a:sym typeface="IBM Plex Sans"/>
              </a:rPr>
              <a:t>AI's transformative Role in Retail</a:t>
            </a:r>
            <a:endParaRPr sz="2400">
              <a:solidFill>
                <a:schemeClr val="dk1"/>
              </a:solidFill>
              <a:latin typeface="IBM Plex Sans"/>
              <a:ea typeface="IBM Plex Sans"/>
              <a:cs typeface="IBM Plex Sans"/>
              <a:sym typeface="IBM Plex Sans"/>
            </a:endParaRPr>
          </a:p>
        </p:txBody>
      </p:sp>
      <p:grpSp>
        <p:nvGrpSpPr>
          <p:cNvPr id="1120" name="Google Shape;1120;p47"/>
          <p:cNvGrpSpPr/>
          <p:nvPr/>
        </p:nvGrpSpPr>
        <p:grpSpPr>
          <a:xfrm>
            <a:off x="922051" y="1888672"/>
            <a:ext cx="10199040" cy="4530788"/>
            <a:chOff x="0" y="553"/>
            <a:chExt cx="10199040" cy="4530788"/>
          </a:xfrm>
        </p:grpSpPr>
        <p:cxnSp>
          <p:nvCxnSpPr>
            <p:cNvPr id="1121" name="Google Shape;1121;p47"/>
            <p:cNvCxnSpPr/>
            <p:nvPr/>
          </p:nvCxnSpPr>
          <p:spPr>
            <a:xfrm>
              <a:off x="0" y="553"/>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22" name="Google Shape;1122;p47"/>
            <p:cNvSpPr/>
            <p:nvPr/>
          </p:nvSpPr>
          <p:spPr>
            <a:xfrm>
              <a:off x="0" y="553"/>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txBox="1"/>
            <p:nvPr/>
          </p:nvSpPr>
          <p:spPr>
            <a:xfrm>
              <a:off x="0" y="553"/>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Personalizing customer experiences, optimizing operations, and enhancing competitiveness.</a:t>
              </a:r>
              <a:endParaRPr sz="2000">
                <a:solidFill>
                  <a:schemeClr val="dk1"/>
                </a:solidFill>
                <a:latin typeface="IBM Plex Sans"/>
                <a:ea typeface="IBM Plex Sans"/>
                <a:cs typeface="IBM Plex Sans"/>
                <a:sym typeface="IBM Plex Sans"/>
              </a:endParaRPr>
            </a:p>
          </p:txBody>
        </p:sp>
        <p:cxnSp>
          <p:nvCxnSpPr>
            <p:cNvPr id="1124" name="Google Shape;1124;p47"/>
            <p:cNvCxnSpPr/>
            <p:nvPr/>
          </p:nvCxnSpPr>
          <p:spPr>
            <a:xfrm>
              <a:off x="0" y="906710"/>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25" name="Google Shape;1125;p47"/>
            <p:cNvSpPr/>
            <p:nvPr/>
          </p:nvSpPr>
          <p:spPr>
            <a:xfrm>
              <a:off x="0" y="906710"/>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txBox="1"/>
            <p:nvPr/>
          </p:nvSpPr>
          <p:spPr>
            <a:xfrm>
              <a:off x="0" y="906710"/>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Retail industry undergoing significant transformation driven by AI's analytical capabilities.</a:t>
              </a:r>
              <a:endParaRPr sz="2000">
                <a:solidFill>
                  <a:schemeClr val="dk1"/>
                </a:solidFill>
                <a:latin typeface="IBM Plex Sans"/>
                <a:ea typeface="IBM Plex Sans"/>
                <a:cs typeface="IBM Plex Sans"/>
                <a:sym typeface="IBM Plex Sans"/>
              </a:endParaRPr>
            </a:p>
          </p:txBody>
        </p:sp>
        <p:cxnSp>
          <p:nvCxnSpPr>
            <p:cNvPr id="1127" name="Google Shape;1127;p47"/>
            <p:cNvCxnSpPr/>
            <p:nvPr/>
          </p:nvCxnSpPr>
          <p:spPr>
            <a:xfrm>
              <a:off x="0" y="1812868"/>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28" name="Google Shape;1128;p47"/>
            <p:cNvSpPr/>
            <p:nvPr/>
          </p:nvSpPr>
          <p:spPr>
            <a:xfrm>
              <a:off x="0" y="1812868"/>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7"/>
            <p:cNvSpPr txBox="1"/>
            <p:nvPr/>
          </p:nvSpPr>
          <p:spPr>
            <a:xfrm>
              <a:off x="0" y="1812868"/>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AI analyses data to inform decisions, improving aspects such as pricing, inventory management, and customer engagement.</a:t>
              </a:r>
              <a:endParaRPr sz="2000">
                <a:solidFill>
                  <a:schemeClr val="dk1"/>
                </a:solidFill>
                <a:latin typeface="IBM Plex Sans"/>
                <a:ea typeface="IBM Plex Sans"/>
                <a:cs typeface="IBM Plex Sans"/>
                <a:sym typeface="IBM Plex Sans"/>
              </a:endParaRPr>
            </a:p>
          </p:txBody>
        </p:sp>
        <p:cxnSp>
          <p:nvCxnSpPr>
            <p:cNvPr id="1130" name="Google Shape;1130;p47"/>
            <p:cNvCxnSpPr/>
            <p:nvPr/>
          </p:nvCxnSpPr>
          <p:spPr>
            <a:xfrm>
              <a:off x="0" y="2719026"/>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31" name="Google Shape;1131;p47"/>
            <p:cNvSpPr/>
            <p:nvPr/>
          </p:nvSpPr>
          <p:spPr>
            <a:xfrm>
              <a:off x="0" y="2719026"/>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7"/>
            <p:cNvSpPr txBox="1"/>
            <p:nvPr/>
          </p:nvSpPr>
          <p:spPr>
            <a:xfrm>
              <a:off x="0" y="2719026"/>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Enhanced shopping experience through AI-driven personalization and targeted recommendations.</a:t>
              </a:r>
              <a:endParaRPr sz="2000">
                <a:solidFill>
                  <a:schemeClr val="dk1"/>
                </a:solidFill>
                <a:latin typeface="IBM Plex Sans"/>
                <a:ea typeface="IBM Plex Sans"/>
                <a:cs typeface="IBM Plex Sans"/>
                <a:sym typeface="IBM Plex Sans"/>
              </a:endParaRPr>
            </a:p>
          </p:txBody>
        </p:sp>
        <p:cxnSp>
          <p:nvCxnSpPr>
            <p:cNvPr id="1133" name="Google Shape;1133;p47"/>
            <p:cNvCxnSpPr/>
            <p:nvPr/>
          </p:nvCxnSpPr>
          <p:spPr>
            <a:xfrm>
              <a:off x="0" y="3625184"/>
              <a:ext cx="10199040" cy="0"/>
            </a:xfrm>
            <a:prstGeom prst="straightConnector1">
              <a:avLst/>
            </a:prstGeom>
            <a:solidFill>
              <a:srgbClr val="7788FB"/>
            </a:solidFill>
            <a:ln w="12700" cap="flat" cmpd="sng">
              <a:solidFill>
                <a:srgbClr val="7788FB"/>
              </a:solidFill>
              <a:prstDash val="solid"/>
              <a:miter lim="800000"/>
              <a:headEnd type="none" w="sm" len="sm"/>
              <a:tailEnd type="none" w="sm" len="sm"/>
            </a:ln>
          </p:spPr>
        </p:cxnSp>
        <p:sp>
          <p:nvSpPr>
            <p:cNvPr id="1134" name="Google Shape;1134;p47"/>
            <p:cNvSpPr/>
            <p:nvPr/>
          </p:nvSpPr>
          <p:spPr>
            <a:xfrm>
              <a:off x="0" y="3625184"/>
              <a:ext cx="10199040" cy="90615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7"/>
            <p:cNvSpPr txBox="1"/>
            <p:nvPr/>
          </p:nvSpPr>
          <p:spPr>
            <a:xfrm>
              <a:off x="0" y="3625184"/>
              <a:ext cx="10199040" cy="906157"/>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IBM Plex Sans"/>
                <a:buNone/>
              </a:pPr>
              <a:r>
                <a:rPr lang="en-US" sz="2000">
                  <a:solidFill>
                    <a:schemeClr val="dk1"/>
                  </a:solidFill>
                  <a:latin typeface="IBM Plex Sans"/>
                  <a:ea typeface="IBM Plex Sans"/>
                  <a:cs typeface="IBM Plex Sans"/>
                  <a:sym typeface="IBM Plex Sans"/>
                </a:rPr>
                <a:t>Improved efficiency and profitability for retailers by leveraging AI for data-driven decision-making and automation.</a:t>
              </a:r>
              <a:endParaRPr sz="2000">
                <a:solidFill>
                  <a:schemeClr val="dk1"/>
                </a:solidFill>
                <a:latin typeface="IBM Plex Sans"/>
                <a:ea typeface="IBM Plex Sans"/>
                <a:cs typeface="IBM Plex Sans"/>
                <a:sym typeface="IBM Plex Sans"/>
              </a:endParaRPr>
            </a:p>
          </p:txBody>
        </p:sp>
      </p:grpSp>
      <p:sp>
        <p:nvSpPr>
          <p:cNvPr id="1136" name="Google Shape;1136;p4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1137" name="Google Shape;1137;p4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3677956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8"/>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Use Case 1 - </a:t>
            </a:r>
            <a:r>
              <a:rPr lang="en-US" sz="3200" b="1">
                <a:latin typeface="IBM Plex Sans"/>
                <a:ea typeface="IBM Plex Sans"/>
                <a:cs typeface="IBM Plex Sans"/>
                <a:sym typeface="IBM Plex Sans"/>
              </a:rPr>
              <a:t>Dynamic Pricing: Real-Time Adjustments</a:t>
            </a:r>
            <a:endParaRPr sz="3200">
              <a:latin typeface="IBM Plex Sans"/>
              <a:ea typeface="IBM Plex Sans"/>
              <a:cs typeface="IBM Plex Sans"/>
              <a:sym typeface="IBM Plex Sans"/>
            </a:endParaRPr>
          </a:p>
        </p:txBody>
      </p:sp>
      <p:grpSp>
        <p:nvGrpSpPr>
          <p:cNvPr id="1144" name="Google Shape;1144;p48"/>
          <p:cNvGrpSpPr/>
          <p:nvPr/>
        </p:nvGrpSpPr>
        <p:grpSpPr>
          <a:xfrm>
            <a:off x="137099" y="2064806"/>
            <a:ext cx="11786469" cy="3910705"/>
            <a:chOff x="222970" y="2032895"/>
            <a:chExt cx="11786469" cy="3910705"/>
          </a:xfrm>
        </p:grpSpPr>
        <p:sp>
          <p:nvSpPr>
            <p:cNvPr id="1145" name="Google Shape;1145;p48"/>
            <p:cNvSpPr/>
            <p:nvPr/>
          </p:nvSpPr>
          <p:spPr>
            <a:xfrm>
              <a:off x="222970" y="2032895"/>
              <a:ext cx="2119868" cy="1061688"/>
            </a:xfrm>
            <a:custGeom>
              <a:avLst/>
              <a:gdLst/>
              <a:ahLst/>
              <a:cxnLst/>
              <a:rect l="l" t="t" r="r" b="b"/>
              <a:pathLst>
                <a:path w="2119868" h="751816" extrusionOk="0">
                  <a:moveTo>
                    <a:pt x="0" y="0"/>
                  </a:moveTo>
                  <a:lnTo>
                    <a:pt x="2119868" y="0"/>
                  </a:lnTo>
                  <a:lnTo>
                    <a:pt x="2119868" y="751816"/>
                  </a:lnTo>
                  <a:lnTo>
                    <a:pt x="0" y="751816"/>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Dynamic pricing concept </a:t>
              </a:r>
              <a:endParaRPr sz="2400">
                <a:solidFill>
                  <a:schemeClr val="lt1"/>
                </a:solidFill>
                <a:latin typeface="IBM Plex Sans"/>
                <a:ea typeface="IBM Plex Sans"/>
                <a:cs typeface="IBM Plex Sans"/>
                <a:sym typeface="IBM Plex Sans"/>
              </a:endParaRPr>
            </a:p>
          </p:txBody>
        </p:sp>
        <p:sp>
          <p:nvSpPr>
            <p:cNvPr id="1146" name="Google Shape;1146;p48"/>
            <p:cNvSpPr/>
            <p:nvPr/>
          </p:nvSpPr>
          <p:spPr>
            <a:xfrm>
              <a:off x="222970" y="3094583"/>
              <a:ext cx="2119868" cy="2849016"/>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Prices adjust based on real-time market demand, similar to stock market fluctuations.</a:t>
              </a:r>
              <a:endParaRPr sz="2000" b="0" i="0" u="none" strike="noStrike" cap="none">
                <a:solidFill>
                  <a:schemeClr val="dk1"/>
                </a:solidFill>
                <a:latin typeface="IBM Plex Sans"/>
                <a:ea typeface="IBM Plex Sans"/>
                <a:cs typeface="IBM Plex Sans"/>
                <a:sym typeface="IBM Plex Sans"/>
              </a:endParaRPr>
            </a:p>
          </p:txBody>
        </p:sp>
        <p:sp>
          <p:nvSpPr>
            <p:cNvPr id="1147" name="Google Shape;1147;p48"/>
            <p:cNvSpPr/>
            <p:nvPr/>
          </p:nvSpPr>
          <p:spPr>
            <a:xfrm>
              <a:off x="2639620" y="2074652"/>
              <a:ext cx="2119868" cy="1019932"/>
            </a:xfrm>
            <a:custGeom>
              <a:avLst/>
              <a:gdLst/>
              <a:ahLst/>
              <a:cxnLst/>
              <a:rect l="l" t="t" r="r" b="b"/>
              <a:pathLst>
                <a:path w="2119868" h="584793" extrusionOk="0">
                  <a:moveTo>
                    <a:pt x="0" y="0"/>
                  </a:moveTo>
                  <a:lnTo>
                    <a:pt x="2119868" y="0"/>
                  </a:lnTo>
                  <a:lnTo>
                    <a:pt x="2119868" y="584793"/>
                  </a:lnTo>
                  <a:lnTo>
                    <a:pt x="0" y="584793"/>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1">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Factors to consider</a:t>
              </a:r>
              <a:endParaRPr sz="2400">
                <a:solidFill>
                  <a:schemeClr val="lt1"/>
                </a:solidFill>
                <a:latin typeface="IBM Plex Sans"/>
                <a:ea typeface="IBM Plex Sans"/>
                <a:cs typeface="IBM Plex Sans"/>
                <a:sym typeface="IBM Plex Sans"/>
              </a:endParaRPr>
            </a:p>
          </p:txBody>
        </p:sp>
        <p:sp>
          <p:nvSpPr>
            <p:cNvPr id="1148" name="Google Shape;1148;p48"/>
            <p:cNvSpPr/>
            <p:nvPr/>
          </p:nvSpPr>
          <p:spPr>
            <a:xfrm>
              <a:off x="2639620" y="3094583"/>
              <a:ext cx="2119868" cy="2849017"/>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Demand fluctuations, supply levels, competitive landscape, and customer segmentation.</a:t>
              </a:r>
              <a:endParaRPr sz="2000" b="0" i="0" u="none" strike="noStrike" cap="none">
                <a:solidFill>
                  <a:schemeClr val="dk1"/>
                </a:solidFill>
                <a:latin typeface="IBM Plex Sans"/>
                <a:ea typeface="IBM Plex Sans"/>
                <a:cs typeface="IBM Plex Sans"/>
                <a:sym typeface="IBM Plex Sans"/>
              </a:endParaRPr>
            </a:p>
          </p:txBody>
        </p:sp>
        <p:sp>
          <p:nvSpPr>
            <p:cNvPr id="1149" name="Google Shape;1149;p48"/>
            <p:cNvSpPr/>
            <p:nvPr/>
          </p:nvSpPr>
          <p:spPr>
            <a:xfrm>
              <a:off x="5056270" y="2074651"/>
              <a:ext cx="2119868" cy="1019932"/>
            </a:xfrm>
            <a:custGeom>
              <a:avLst/>
              <a:gdLst/>
              <a:ahLst/>
              <a:cxnLst/>
              <a:rect l="l" t="t" r="r" b="b"/>
              <a:pathLst>
                <a:path w="2119868" h="584793" extrusionOk="0">
                  <a:moveTo>
                    <a:pt x="0" y="0"/>
                  </a:moveTo>
                  <a:lnTo>
                    <a:pt x="2119868" y="0"/>
                  </a:lnTo>
                  <a:lnTo>
                    <a:pt x="2119868" y="584793"/>
                  </a:lnTo>
                  <a:lnTo>
                    <a:pt x="0" y="584793"/>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Benefits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1150" name="Google Shape;1150;p48"/>
            <p:cNvSpPr/>
            <p:nvPr/>
          </p:nvSpPr>
          <p:spPr>
            <a:xfrm>
              <a:off x="5056270" y="3094583"/>
              <a:ext cx="2119868" cy="2849017"/>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Increased revenue, reduced inventory costs, and improved customer experience.</a:t>
              </a:r>
              <a:endParaRPr sz="2000" b="0" i="0" u="none" strike="noStrike" cap="none">
                <a:solidFill>
                  <a:schemeClr val="dk1"/>
                </a:solidFill>
                <a:latin typeface="IBM Plex Sans"/>
                <a:ea typeface="IBM Plex Sans"/>
                <a:cs typeface="IBM Plex Sans"/>
                <a:sym typeface="IBM Plex Sans"/>
              </a:endParaRPr>
            </a:p>
          </p:txBody>
        </p:sp>
        <p:sp>
          <p:nvSpPr>
            <p:cNvPr id="1151" name="Google Shape;1151;p48"/>
            <p:cNvSpPr/>
            <p:nvPr/>
          </p:nvSpPr>
          <p:spPr>
            <a:xfrm>
              <a:off x="7472920" y="2074651"/>
              <a:ext cx="2119868" cy="1019932"/>
            </a:xfrm>
            <a:custGeom>
              <a:avLst/>
              <a:gdLst/>
              <a:ahLst/>
              <a:cxnLst/>
              <a:rect l="l" t="t" r="r" b="b"/>
              <a:pathLst>
                <a:path w="2119868" h="584793" extrusionOk="0">
                  <a:moveTo>
                    <a:pt x="0" y="0"/>
                  </a:moveTo>
                  <a:lnTo>
                    <a:pt x="2119868" y="0"/>
                  </a:lnTo>
                  <a:lnTo>
                    <a:pt x="2119868" y="584793"/>
                  </a:lnTo>
                  <a:lnTo>
                    <a:pt x="0" y="584793"/>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Challenges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1152" name="Google Shape;1152;p48"/>
            <p:cNvSpPr/>
            <p:nvPr/>
          </p:nvSpPr>
          <p:spPr>
            <a:xfrm>
              <a:off x="7472920" y="3094583"/>
              <a:ext cx="2119868" cy="2849017"/>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Customer perception, implementation complexity, regulatory compliance.</a:t>
              </a:r>
              <a:endParaRPr sz="2000" b="0" i="0" u="none" strike="noStrike" cap="none">
                <a:solidFill>
                  <a:schemeClr val="dk1"/>
                </a:solidFill>
                <a:latin typeface="IBM Plex Sans"/>
                <a:ea typeface="IBM Plex Sans"/>
                <a:cs typeface="IBM Plex Sans"/>
                <a:sym typeface="IBM Plex Sans"/>
              </a:endParaRPr>
            </a:p>
          </p:txBody>
        </p:sp>
        <p:sp>
          <p:nvSpPr>
            <p:cNvPr id="1153" name="Google Shape;1153;p48"/>
            <p:cNvSpPr/>
            <p:nvPr/>
          </p:nvSpPr>
          <p:spPr>
            <a:xfrm>
              <a:off x="9889571" y="2074651"/>
              <a:ext cx="2119868" cy="1019932"/>
            </a:xfrm>
            <a:custGeom>
              <a:avLst/>
              <a:gdLst/>
              <a:ahLst/>
              <a:cxnLst/>
              <a:rect l="l" t="t" r="r" b="b"/>
              <a:pathLst>
                <a:path w="2119868" h="584793" extrusionOk="0">
                  <a:moveTo>
                    <a:pt x="0" y="0"/>
                  </a:moveTo>
                  <a:lnTo>
                    <a:pt x="2119868" y="0"/>
                  </a:lnTo>
                  <a:lnTo>
                    <a:pt x="2119868" y="584793"/>
                  </a:lnTo>
                  <a:lnTo>
                    <a:pt x="0" y="584793"/>
                  </a:lnTo>
                  <a:lnTo>
                    <a:pt x="0" y="0"/>
                  </a:lnTo>
                  <a:close/>
                </a:path>
              </a:pathLst>
            </a:custGeom>
            <a:solidFill>
              <a:srgbClr val="7788FB"/>
            </a:solidFill>
            <a:ln w="12700" cap="flat" cmpd="sng">
              <a:solidFill>
                <a:srgbClr val="7788FB"/>
              </a:solidFill>
              <a:prstDash val="solid"/>
              <a:miter lim="800000"/>
              <a:headEnd type="none" w="sm" len="sm"/>
              <a:tailEnd type="none" w="sm" len="sm"/>
            </a:ln>
          </p:spPr>
          <p:txBody>
            <a:bodyPr spcFirstLastPara="1" wrap="square" lIns="170675" tIns="97525" rIns="170675" bIns="97525" anchor="ctr" anchorCtr="0">
              <a:noAutofit/>
            </a:bodyPr>
            <a:lstStyle/>
            <a:p>
              <a:pPr marL="0" marR="0" lvl="0" indent="0" algn="ctr"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r>
                <a:rPr lang="en-US" sz="2400">
                  <a:solidFill>
                    <a:schemeClr val="lt1"/>
                  </a:solidFill>
                  <a:latin typeface="IBM Plex Sans"/>
                  <a:ea typeface="IBM Plex Sans"/>
                  <a:cs typeface="IBM Plex Sans"/>
                  <a:sym typeface="IBM Plex Sans"/>
                </a:rPr>
                <a:t> </a:t>
              </a:r>
              <a:endParaRPr sz="2400">
                <a:solidFill>
                  <a:schemeClr val="lt1"/>
                </a:solidFill>
                <a:latin typeface="IBM Plex Sans"/>
                <a:ea typeface="IBM Plex Sans"/>
                <a:cs typeface="IBM Plex Sans"/>
                <a:sym typeface="IBM Plex Sans"/>
              </a:endParaRPr>
            </a:p>
          </p:txBody>
        </p:sp>
        <p:sp>
          <p:nvSpPr>
            <p:cNvPr id="1154" name="Google Shape;1154;p48"/>
            <p:cNvSpPr/>
            <p:nvPr/>
          </p:nvSpPr>
          <p:spPr>
            <a:xfrm>
              <a:off x="9889571" y="3094583"/>
              <a:ext cx="2119868" cy="2849017"/>
            </a:xfrm>
            <a:custGeom>
              <a:avLst/>
              <a:gdLst/>
              <a:ahLst/>
              <a:cxnLst/>
              <a:rect l="l" t="t" r="r" b="b"/>
              <a:pathLst>
                <a:path w="2119868" h="2649611" extrusionOk="0">
                  <a:moveTo>
                    <a:pt x="0" y="0"/>
                  </a:moveTo>
                  <a:lnTo>
                    <a:pt x="2119868" y="0"/>
                  </a:lnTo>
                  <a:lnTo>
                    <a:pt x="2119868" y="2649611"/>
                  </a:lnTo>
                  <a:lnTo>
                    <a:pt x="0" y="2649611"/>
                  </a:lnTo>
                  <a:lnTo>
                    <a:pt x="0" y="0"/>
                  </a:lnTo>
                  <a:close/>
                </a:path>
              </a:pathLst>
            </a:custGeom>
            <a:solidFill>
              <a:srgbClr val="D5D9FC">
                <a:alpha val="89803"/>
              </a:srgbClr>
            </a:solidFill>
            <a:ln w="12700" cap="flat" cmpd="sng">
              <a:solidFill>
                <a:srgbClr val="D5D9FC">
                  <a:alpha val="89803"/>
                </a:srgbClr>
              </a:solidFill>
              <a:prstDash val="solid"/>
              <a:miter lim="800000"/>
              <a:headEnd type="none" w="sm" len="sm"/>
              <a:tailEnd type="none" w="sm" len="sm"/>
            </a:ln>
          </p:spPr>
          <p:txBody>
            <a:bodyPr spcFirstLastPara="1" wrap="square" lIns="106675" tIns="106675" rIns="142225" bIns="160000"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Airlines, hotels, ride-sharing services, and online retailers using dynamic pricing strategies.</a:t>
              </a:r>
              <a:endParaRPr sz="2000" b="0" i="0" u="none" strike="noStrike" cap="none">
                <a:solidFill>
                  <a:schemeClr val="dk1"/>
                </a:solidFill>
                <a:latin typeface="IBM Plex Sans"/>
                <a:ea typeface="IBM Plex Sans"/>
                <a:cs typeface="IBM Plex Sans"/>
                <a:sym typeface="IBM Plex Sans"/>
              </a:endParaRPr>
            </a:p>
          </p:txBody>
        </p:sp>
      </p:grpSp>
      <p:sp>
        <p:nvSpPr>
          <p:cNvPr id="1155" name="Google Shape;1155;p48"/>
          <p:cNvSpPr txBox="1"/>
          <p:nvPr/>
        </p:nvSpPr>
        <p:spPr>
          <a:xfrm>
            <a:off x="288636" y="1218644"/>
            <a:ext cx="5807364" cy="504379"/>
          </a:xfrm>
          <a:prstGeom prst="rect">
            <a:avLst/>
          </a:prstGeom>
          <a:noFill/>
          <a:ln>
            <a:noFill/>
          </a:ln>
        </p:spPr>
        <p:txBody>
          <a:bodyPr spcFirstLastPara="1" wrap="square" lIns="59650" tIns="29825" rIns="0" bIns="0" anchor="t" anchorCtr="0">
            <a:normAutofit/>
          </a:bodyPr>
          <a:lstStyle/>
          <a:p>
            <a:pPr marL="0" marR="0" lvl="0" indent="0" algn="l" rtl="0">
              <a:spcBef>
                <a:spcPts val="0"/>
              </a:spcBef>
              <a:spcAft>
                <a:spcPts val="0"/>
              </a:spcAft>
              <a:buNone/>
            </a:pPr>
            <a:r>
              <a:rPr lang="en-US" sz="2400" b="1">
                <a:solidFill>
                  <a:schemeClr val="dk1"/>
                </a:solidFill>
                <a:latin typeface="IBM Plex Sans"/>
                <a:ea typeface="IBM Plex Sans"/>
                <a:cs typeface="IBM Plex Sans"/>
                <a:sym typeface="IBM Plex Sans"/>
              </a:rPr>
              <a:t>Responding to Market Signals</a:t>
            </a:r>
            <a:endParaRPr sz="2400" b="1">
              <a:solidFill>
                <a:schemeClr val="dk1"/>
              </a:solidFill>
              <a:latin typeface="IBM Plex Sans"/>
              <a:ea typeface="IBM Plex Sans"/>
              <a:cs typeface="IBM Plex Sans"/>
              <a:sym typeface="IBM Plex Sans"/>
            </a:endParaRPr>
          </a:p>
        </p:txBody>
      </p:sp>
      <p:sp>
        <p:nvSpPr>
          <p:cNvPr id="1156" name="Google Shape;1156;p48"/>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1157" name="Google Shape;1157;p48"/>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49"/>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lnSpc>
                <a:spcPct val="90000"/>
              </a:lnSpc>
              <a:spcBef>
                <a:spcPts val="0"/>
              </a:spcBef>
              <a:spcAft>
                <a:spcPts val="0"/>
              </a:spcAft>
              <a:buNone/>
            </a:pPr>
            <a:r>
              <a:rPr lang="en-US" sz="3200">
                <a:latin typeface="IBM Plex Sans"/>
                <a:ea typeface="IBM Plex Sans"/>
                <a:cs typeface="IBM Plex Sans"/>
                <a:sym typeface="IBM Plex Sans"/>
              </a:rPr>
              <a:t>Use Case 2 - Personalized Product Recommendations</a:t>
            </a:r>
            <a:endParaRPr sz="3200">
              <a:latin typeface="IBM Plex Sans"/>
              <a:ea typeface="IBM Plex Sans"/>
              <a:cs typeface="IBM Plex Sans"/>
              <a:sym typeface="IBM Plex Sans"/>
            </a:endParaRPr>
          </a:p>
        </p:txBody>
      </p:sp>
      <p:grpSp>
        <p:nvGrpSpPr>
          <p:cNvPr id="1164" name="Google Shape;1164;p49"/>
          <p:cNvGrpSpPr/>
          <p:nvPr/>
        </p:nvGrpSpPr>
        <p:grpSpPr>
          <a:xfrm>
            <a:off x="197235" y="1425553"/>
            <a:ext cx="11797530" cy="5428350"/>
            <a:chOff x="0" y="4097"/>
            <a:chExt cx="11797530" cy="5428350"/>
          </a:xfrm>
        </p:grpSpPr>
        <p:sp>
          <p:nvSpPr>
            <p:cNvPr id="1165" name="Google Shape;1165;p49"/>
            <p:cNvSpPr/>
            <p:nvPr/>
          </p:nvSpPr>
          <p:spPr>
            <a:xfrm>
              <a:off x="0" y="225497"/>
              <a:ext cx="11797530" cy="14175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9"/>
            <p:cNvSpPr txBox="1"/>
            <p:nvPr/>
          </p:nvSpPr>
          <p:spPr>
            <a:xfrm>
              <a:off x="0" y="225497"/>
              <a:ext cx="11797530" cy="1417500"/>
            </a:xfrm>
            <a:prstGeom prst="rect">
              <a:avLst/>
            </a:prstGeom>
            <a:noFill/>
            <a:ln>
              <a:noFill/>
            </a:ln>
          </p:spPr>
          <p:txBody>
            <a:bodyPr spcFirstLastPara="1" wrap="square" lIns="915600" tIns="312400"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They analyze customer data to provide personalized product suggestions.</a:t>
              </a:r>
              <a:endParaRPr sz="2000" b="0" i="0" u="none" strike="noStrike" cap="none">
                <a:solidFill>
                  <a:schemeClr val="dk1"/>
                </a:solidFill>
                <a:latin typeface="IBM Plex Sans"/>
                <a:ea typeface="IBM Plex Sans"/>
                <a:cs typeface="IBM Plex Sans"/>
                <a:sym typeface="IBM Plex Sans"/>
              </a:endParaRPr>
            </a:p>
            <a:p>
              <a:pPr marL="228600" marR="0" lvl="1" indent="-228600" algn="l" rtl="0">
                <a:lnSpc>
                  <a:spcPct val="90000"/>
                </a:lnSpc>
                <a:spcBef>
                  <a:spcPts val="3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Data analyzed includes purchase history, browsing behavior, and demographic information.</a:t>
              </a:r>
              <a:endParaRPr sz="2000" b="0" i="0" u="none" strike="noStrike" cap="none">
                <a:solidFill>
                  <a:schemeClr val="dk1"/>
                </a:solidFill>
                <a:latin typeface="IBM Plex Sans"/>
                <a:ea typeface="IBM Plex Sans"/>
                <a:cs typeface="IBM Plex Sans"/>
                <a:sym typeface="IBM Plex Sans"/>
              </a:endParaRPr>
            </a:p>
          </p:txBody>
        </p:sp>
        <p:sp>
          <p:nvSpPr>
            <p:cNvPr id="1167" name="Google Shape;1167;p49"/>
            <p:cNvSpPr/>
            <p:nvPr/>
          </p:nvSpPr>
          <p:spPr>
            <a:xfrm>
              <a:off x="589876" y="4097"/>
              <a:ext cx="8258271" cy="4428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9"/>
            <p:cNvSpPr txBox="1"/>
            <p:nvPr/>
          </p:nvSpPr>
          <p:spPr>
            <a:xfrm>
              <a:off x="611492" y="25713"/>
              <a:ext cx="8215039" cy="399568"/>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AI-powered recommendation engines: </a:t>
              </a:r>
              <a:endParaRPr sz="2400">
                <a:solidFill>
                  <a:schemeClr val="lt1"/>
                </a:solidFill>
                <a:latin typeface="IBM Plex Sans"/>
                <a:ea typeface="IBM Plex Sans"/>
                <a:cs typeface="IBM Plex Sans"/>
                <a:sym typeface="IBM Plex Sans"/>
              </a:endParaRPr>
            </a:p>
          </p:txBody>
        </p:sp>
        <p:sp>
          <p:nvSpPr>
            <p:cNvPr id="1169" name="Google Shape;1169;p49"/>
            <p:cNvSpPr/>
            <p:nvPr/>
          </p:nvSpPr>
          <p:spPr>
            <a:xfrm>
              <a:off x="0" y="1945397"/>
              <a:ext cx="11797530" cy="1063125"/>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9"/>
            <p:cNvSpPr txBox="1"/>
            <p:nvPr/>
          </p:nvSpPr>
          <p:spPr>
            <a:xfrm>
              <a:off x="0" y="1945397"/>
              <a:ext cx="11797530" cy="1063125"/>
            </a:xfrm>
            <a:prstGeom prst="rect">
              <a:avLst/>
            </a:prstGeom>
            <a:noFill/>
            <a:ln>
              <a:noFill/>
            </a:ln>
          </p:spPr>
          <p:txBody>
            <a:bodyPr spcFirstLastPara="1" wrap="square" lIns="915600" tIns="312400"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Increased sales, enhanced customer experience, and improved inventory management.</a:t>
              </a:r>
              <a:endParaRPr sz="2000" b="0" i="0" u="none" strike="noStrike" cap="none">
                <a:solidFill>
                  <a:schemeClr val="dk1"/>
                </a:solidFill>
                <a:latin typeface="IBM Plex Sans"/>
                <a:ea typeface="IBM Plex Sans"/>
                <a:cs typeface="IBM Plex Sans"/>
                <a:sym typeface="IBM Plex Sans"/>
              </a:endParaRPr>
            </a:p>
          </p:txBody>
        </p:sp>
        <p:sp>
          <p:nvSpPr>
            <p:cNvPr id="1171" name="Google Shape;1171;p49"/>
            <p:cNvSpPr/>
            <p:nvPr/>
          </p:nvSpPr>
          <p:spPr>
            <a:xfrm>
              <a:off x="589876" y="1723997"/>
              <a:ext cx="8258271" cy="4428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9"/>
            <p:cNvSpPr txBox="1"/>
            <p:nvPr/>
          </p:nvSpPr>
          <p:spPr>
            <a:xfrm>
              <a:off x="611492" y="1745613"/>
              <a:ext cx="8215039" cy="399568"/>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Benefits:</a:t>
              </a:r>
              <a:endParaRPr sz="2400">
                <a:solidFill>
                  <a:schemeClr val="lt1"/>
                </a:solidFill>
                <a:latin typeface="IBM Plex Sans"/>
                <a:ea typeface="IBM Plex Sans"/>
                <a:cs typeface="IBM Plex Sans"/>
                <a:sym typeface="IBM Plex Sans"/>
              </a:endParaRPr>
            </a:p>
          </p:txBody>
        </p:sp>
        <p:sp>
          <p:nvSpPr>
            <p:cNvPr id="1173" name="Google Shape;1173;p49"/>
            <p:cNvSpPr/>
            <p:nvPr/>
          </p:nvSpPr>
          <p:spPr>
            <a:xfrm>
              <a:off x="0" y="3310922"/>
              <a:ext cx="11797530" cy="7560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9"/>
            <p:cNvSpPr txBox="1"/>
            <p:nvPr/>
          </p:nvSpPr>
          <p:spPr>
            <a:xfrm>
              <a:off x="0" y="3310922"/>
              <a:ext cx="11797530" cy="756000"/>
            </a:xfrm>
            <a:prstGeom prst="rect">
              <a:avLst/>
            </a:prstGeom>
            <a:noFill/>
            <a:ln>
              <a:noFill/>
            </a:ln>
          </p:spPr>
          <p:txBody>
            <a:bodyPr spcFirstLastPara="1" wrap="square" lIns="915600" tIns="312400"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Data privacy concerns, recommendation fatigue, cold start problem.</a:t>
              </a:r>
              <a:endParaRPr sz="2000" b="0" i="0" u="none" strike="noStrike" cap="none">
                <a:solidFill>
                  <a:schemeClr val="dk1"/>
                </a:solidFill>
                <a:latin typeface="IBM Plex Sans"/>
                <a:ea typeface="IBM Plex Sans"/>
                <a:cs typeface="IBM Plex Sans"/>
                <a:sym typeface="IBM Plex Sans"/>
              </a:endParaRPr>
            </a:p>
          </p:txBody>
        </p:sp>
        <p:sp>
          <p:nvSpPr>
            <p:cNvPr id="1175" name="Google Shape;1175;p49"/>
            <p:cNvSpPr/>
            <p:nvPr/>
          </p:nvSpPr>
          <p:spPr>
            <a:xfrm>
              <a:off x="589876" y="3089522"/>
              <a:ext cx="8258271" cy="4428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9"/>
            <p:cNvSpPr txBox="1"/>
            <p:nvPr/>
          </p:nvSpPr>
          <p:spPr>
            <a:xfrm>
              <a:off x="611492" y="3111138"/>
              <a:ext cx="8215039" cy="399568"/>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Challenges:</a:t>
              </a:r>
              <a:endParaRPr sz="2400">
                <a:solidFill>
                  <a:schemeClr val="lt1"/>
                </a:solidFill>
                <a:latin typeface="IBM Plex Sans"/>
                <a:ea typeface="IBM Plex Sans"/>
                <a:cs typeface="IBM Plex Sans"/>
                <a:sym typeface="IBM Plex Sans"/>
              </a:endParaRPr>
            </a:p>
          </p:txBody>
        </p:sp>
        <p:sp>
          <p:nvSpPr>
            <p:cNvPr id="1177" name="Google Shape;1177;p49"/>
            <p:cNvSpPr/>
            <p:nvPr/>
          </p:nvSpPr>
          <p:spPr>
            <a:xfrm>
              <a:off x="0" y="4369322"/>
              <a:ext cx="11797530" cy="1063125"/>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9"/>
            <p:cNvSpPr txBox="1"/>
            <p:nvPr/>
          </p:nvSpPr>
          <p:spPr>
            <a:xfrm>
              <a:off x="0" y="4369322"/>
              <a:ext cx="11797530" cy="1063125"/>
            </a:xfrm>
            <a:prstGeom prst="rect">
              <a:avLst/>
            </a:prstGeom>
            <a:noFill/>
            <a:ln>
              <a:noFill/>
            </a:ln>
          </p:spPr>
          <p:txBody>
            <a:bodyPr spcFirstLastPara="1" wrap="square" lIns="915600" tIns="312400"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Amazon, Netflix, Spotify, and other online retailers employing recommendation engines.</a:t>
              </a:r>
              <a:endParaRPr sz="2000" b="0" i="0" u="none" strike="noStrike" cap="none">
                <a:solidFill>
                  <a:schemeClr val="dk1"/>
                </a:solidFill>
                <a:latin typeface="IBM Plex Sans"/>
                <a:ea typeface="IBM Plex Sans"/>
                <a:cs typeface="IBM Plex Sans"/>
                <a:sym typeface="IBM Plex Sans"/>
              </a:endParaRPr>
            </a:p>
          </p:txBody>
        </p:sp>
        <p:sp>
          <p:nvSpPr>
            <p:cNvPr id="1179" name="Google Shape;1179;p49"/>
            <p:cNvSpPr/>
            <p:nvPr/>
          </p:nvSpPr>
          <p:spPr>
            <a:xfrm>
              <a:off x="589876" y="4147922"/>
              <a:ext cx="8258271" cy="44280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9"/>
            <p:cNvSpPr txBox="1"/>
            <p:nvPr/>
          </p:nvSpPr>
          <p:spPr>
            <a:xfrm>
              <a:off x="611492" y="4169538"/>
              <a:ext cx="8215039" cy="399568"/>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endParaRPr sz="2400">
                <a:solidFill>
                  <a:schemeClr val="lt1"/>
                </a:solidFill>
                <a:latin typeface="IBM Plex Sans"/>
                <a:ea typeface="IBM Plex Sans"/>
                <a:cs typeface="IBM Plex Sans"/>
                <a:sym typeface="IBM Plex Sans"/>
              </a:endParaRPr>
            </a:p>
          </p:txBody>
        </p:sp>
      </p:grpSp>
      <p:sp>
        <p:nvSpPr>
          <p:cNvPr id="1181" name="Google Shape;1181;p49"/>
          <p:cNvSpPr txBox="1"/>
          <p:nvPr/>
        </p:nvSpPr>
        <p:spPr>
          <a:xfrm>
            <a:off x="197235" y="1029814"/>
            <a:ext cx="5805439" cy="480343"/>
          </a:xfrm>
          <a:prstGeom prst="rect">
            <a:avLst/>
          </a:prstGeom>
          <a:noFill/>
          <a:ln>
            <a:noFill/>
          </a:ln>
        </p:spPr>
        <p:txBody>
          <a:bodyPr spcFirstLastPara="1" wrap="square" lIns="59650" tIns="29825" rIns="0" bIns="0" anchor="t" anchorCtr="0">
            <a:normAutofit/>
          </a:bodyPr>
          <a:lstStyle/>
          <a:p>
            <a:pPr marL="0" marR="0" lvl="0" indent="0" algn="l" rtl="0">
              <a:spcBef>
                <a:spcPts val="0"/>
              </a:spcBef>
              <a:spcAft>
                <a:spcPts val="0"/>
              </a:spcAft>
              <a:buNone/>
            </a:pPr>
            <a:r>
              <a:rPr lang="en-US" sz="2400" b="1">
                <a:solidFill>
                  <a:schemeClr val="dk1"/>
                </a:solidFill>
                <a:latin typeface="IBM Plex Sans"/>
                <a:ea typeface="IBM Plex Sans"/>
                <a:cs typeface="IBM Plex Sans"/>
                <a:sym typeface="IBM Plex Sans"/>
              </a:rPr>
              <a:t>Custom Shopping Journey</a:t>
            </a:r>
            <a:endParaRPr sz="2400">
              <a:solidFill>
                <a:schemeClr val="dk1"/>
              </a:solidFill>
              <a:latin typeface="IBM Plex Sans"/>
              <a:ea typeface="IBM Plex Sans"/>
              <a:cs typeface="IBM Plex Sans"/>
              <a:sym typeface="IBM Plex Sans"/>
            </a:endParaRPr>
          </a:p>
        </p:txBody>
      </p:sp>
      <p:sp>
        <p:nvSpPr>
          <p:cNvPr id="1182" name="Google Shape;1182;p49"/>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1183" name="Google Shape;1183;p49"/>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50"/>
          <p:cNvSpPr txBox="1">
            <a:spLocks noGrp="1"/>
          </p:cNvSpPr>
          <p:nvPr>
            <p:ph type="title"/>
          </p:nvPr>
        </p:nvSpPr>
        <p:spPr>
          <a:xfrm>
            <a:off x="217440" y="1"/>
            <a:ext cx="10326113" cy="876860"/>
          </a:xfrm>
          <a:prstGeom prst="rect">
            <a:avLst/>
          </a:prstGeom>
          <a:noFill/>
          <a:ln>
            <a:noFill/>
          </a:ln>
        </p:spPr>
        <p:txBody>
          <a:bodyPr spcFirstLastPara="1" wrap="square" lIns="61200" tIns="18000" rIns="0" bIns="0" anchor="b" anchorCtr="0">
            <a:normAutofit/>
          </a:bodyPr>
          <a:lstStyle/>
          <a:p>
            <a:pPr marL="0" lvl="0" indent="0" algn="l" rtl="0">
              <a:lnSpc>
                <a:spcPct val="90000"/>
              </a:lnSpc>
              <a:spcBef>
                <a:spcPts val="0"/>
              </a:spcBef>
              <a:spcAft>
                <a:spcPts val="0"/>
              </a:spcAft>
              <a:buNone/>
            </a:pPr>
            <a:r>
              <a:rPr lang="en-US" sz="3200">
                <a:latin typeface="IBM Plex Sans"/>
                <a:ea typeface="IBM Plex Sans"/>
                <a:cs typeface="IBM Plex Sans"/>
                <a:sym typeface="IBM Plex Sans"/>
              </a:rPr>
              <a:t>Use Case 3 - Chatbots for Customer Service</a:t>
            </a:r>
            <a:endParaRPr sz="3200">
              <a:latin typeface="IBM Plex Sans"/>
              <a:ea typeface="IBM Plex Sans"/>
              <a:cs typeface="IBM Plex Sans"/>
              <a:sym typeface="IBM Plex Sans"/>
            </a:endParaRPr>
          </a:p>
        </p:txBody>
      </p:sp>
      <p:grpSp>
        <p:nvGrpSpPr>
          <p:cNvPr id="1190" name="Google Shape;1190;p50"/>
          <p:cNvGrpSpPr/>
          <p:nvPr/>
        </p:nvGrpSpPr>
        <p:grpSpPr>
          <a:xfrm>
            <a:off x="301873" y="1768620"/>
            <a:ext cx="11797530" cy="4669560"/>
            <a:chOff x="0" y="62980"/>
            <a:chExt cx="11797530" cy="4669560"/>
          </a:xfrm>
        </p:grpSpPr>
        <p:sp>
          <p:nvSpPr>
            <p:cNvPr id="1191" name="Google Shape;1191;p50"/>
            <p:cNvSpPr/>
            <p:nvPr/>
          </p:nvSpPr>
          <p:spPr>
            <a:xfrm>
              <a:off x="0" y="269620"/>
              <a:ext cx="11797530" cy="108045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0"/>
            <p:cNvSpPr txBox="1"/>
            <p:nvPr/>
          </p:nvSpPr>
          <p:spPr>
            <a:xfrm>
              <a:off x="0" y="269620"/>
              <a:ext cx="11797530" cy="1080450"/>
            </a:xfrm>
            <a:prstGeom prst="rect">
              <a:avLst/>
            </a:prstGeom>
            <a:noFill/>
            <a:ln>
              <a:noFill/>
            </a:ln>
          </p:spPr>
          <p:txBody>
            <a:bodyPr spcFirstLastPara="1" wrap="square" lIns="915600" tIns="291575"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Automating customer service interactions using Natural Language Processing (NLP)</a:t>
              </a:r>
              <a:endParaRPr/>
            </a:p>
            <a:p>
              <a:pPr marL="228600" marR="0" lvl="1" indent="-228600" algn="l" rtl="0">
                <a:lnSpc>
                  <a:spcPct val="90000"/>
                </a:lnSpc>
                <a:spcBef>
                  <a:spcPts val="30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Understanding queries, providing information, and resolving simple issues.</a:t>
              </a:r>
              <a:endParaRPr/>
            </a:p>
          </p:txBody>
        </p:sp>
        <p:sp>
          <p:nvSpPr>
            <p:cNvPr id="1193" name="Google Shape;1193;p50"/>
            <p:cNvSpPr/>
            <p:nvPr/>
          </p:nvSpPr>
          <p:spPr>
            <a:xfrm>
              <a:off x="589876" y="62980"/>
              <a:ext cx="8258271" cy="41328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0"/>
            <p:cNvSpPr txBox="1"/>
            <p:nvPr/>
          </p:nvSpPr>
          <p:spPr>
            <a:xfrm>
              <a:off x="610051" y="83155"/>
              <a:ext cx="8217921" cy="372930"/>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AI-driven chatbots:</a:t>
              </a:r>
              <a:endParaRPr sz="2400">
                <a:solidFill>
                  <a:schemeClr val="lt1"/>
                </a:solidFill>
                <a:latin typeface="IBM Plex Sans"/>
                <a:ea typeface="IBM Plex Sans"/>
                <a:cs typeface="IBM Plex Sans"/>
                <a:sym typeface="IBM Plex Sans"/>
              </a:endParaRPr>
            </a:p>
          </p:txBody>
        </p:sp>
        <p:sp>
          <p:nvSpPr>
            <p:cNvPr id="1195" name="Google Shape;1195;p50"/>
            <p:cNvSpPr/>
            <p:nvPr/>
          </p:nvSpPr>
          <p:spPr>
            <a:xfrm>
              <a:off x="0" y="1632310"/>
              <a:ext cx="11797530" cy="749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0"/>
            <p:cNvSpPr txBox="1"/>
            <p:nvPr/>
          </p:nvSpPr>
          <p:spPr>
            <a:xfrm>
              <a:off x="0" y="1632310"/>
              <a:ext cx="11797530" cy="749700"/>
            </a:xfrm>
            <a:prstGeom prst="rect">
              <a:avLst/>
            </a:prstGeom>
            <a:noFill/>
            <a:ln>
              <a:noFill/>
            </a:ln>
          </p:spPr>
          <p:txBody>
            <a:bodyPr spcFirstLastPara="1" wrap="square" lIns="915600" tIns="291575"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24/7 availability, reduced operational costs, and improved scalability.</a:t>
              </a:r>
              <a:endParaRPr sz="2000" b="0" i="0" u="none" strike="noStrike" cap="none">
                <a:solidFill>
                  <a:schemeClr val="dk1"/>
                </a:solidFill>
                <a:latin typeface="IBM Plex Sans"/>
                <a:ea typeface="IBM Plex Sans"/>
                <a:cs typeface="IBM Plex Sans"/>
                <a:sym typeface="IBM Plex Sans"/>
              </a:endParaRPr>
            </a:p>
          </p:txBody>
        </p:sp>
        <p:sp>
          <p:nvSpPr>
            <p:cNvPr id="1197" name="Google Shape;1197;p50"/>
            <p:cNvSpPr/>
            <p:nvPr/>
          </p:nvSpPr>
          <p:spPr>
            <a:xfrm>
              <a:off x="589876" y="1425670"/>
              <a:ext cx="8258271" cy="41328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0"/>
            <p:cNvSpPr txBox="1"/>
            <p:nvPr/>
          </p:nvSpPr>
          <p:spPr>
            <a:xfrm>
              <a:off x="610051" y="1445845"/>
              <a:ext cx="8217921" cy="372930"/>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Benefits:</a:t>
              </a:r>
              <a:endParaRPr sz="2400">
                <a:solidFill>
                  <a:schemeClr val="lt1"/>
                </a:solidFill>
                <a:latin typeface="IBM Plex Sans"/>
                <a:ea typeface="IBM Plex Sans"/>
                <a:cs typeface="IBM Plex Sans"/>
                <a:sym typeface="IBM Plex Sans"/>
              </a:endParaRPr>
            </a:p>
          </p:txBody>
        </p:sp>
        <p:sp>
          <p:nvSpPr>
            <p:cNvPr id="1199" name="Google Shape;1199;p50"/>
            <p:cNvSpPr/>
            <p:nvPr/>
          </p:nvSpPr>
          <p:spPr>
            <a:xfrm>
              <a:off x="0" y="2664250"/>
              <a:ext cx="11797530" cy="74970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0"/>
            <p:cNvSpPr txBox="1"/>
            <p:nvPr/>
          </p:nvSpPr>
          <p:spPr>
            <a:xfrm>
              <a:off x="0" y="2664250"/>
              <a:ext cx="11797530" cy="749700"/>
            </a:xfrm>
            <a:prstGeom prst="rect">
              <a:avLst/>
            </a:prstGeom>
            <a:noFill/>
            <a:ln>
              <a:noFill/>
            </a:ln>
          </p:spPr>
          <p:txBody>
            <a:bodyPr spcFirstLastPara="1" wrap="square" lIns="915600" tIns="291575"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Limited understanding, lack of empathy, bias and fairness issues</a:t>
              </a:r>
              <a:endParaRPr sz="2000" b="0" i="0" u="none" strike="noStrike" cap="none">
                <a:solidFill>
                  <a:schemeClr val="dk1"/>
                </a:solidFill>
                <a:latin typeface="IBM Plex Sans"/>
                <a:ea typeface="IBM Plex Sans"/>
                <a:cs typeface="IBM Plex Sans"/>
                <a:sym typeface="IBM Plex Sans"/>
              </a:endParaRPr>
            </a:p>
          </p:txBody>
        </p:sp>
        <p:sp>
          <p:nvSpPr>
            <p:cNvPr id="1201" name="Google Shape;1201;p50"/>
            <p:cNvSpPr/>
            <p:nvPr/>
          </p:nvSpPr>
          <p:spPr>
            <a:xfrm>
              <a:off x="589876" y="2457610"/>
              <a:ext cx="8258271" cy="41328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0"/>
            <p:cNvSpPr txBox="1"/>
            <p:nvPr/>
          </p:nvSpPr>
          <p:spPr>
            <a:xfrm>
              <a:off x="610051" y="2477785"/>
              <a:ext cx="8217921" cy="372930"/>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Challenges:</a:t>
              </a:r>
              <a:endParaRPr sz="2400">
                <a:solidFill>
                  <a:schemeClr val="lt1"/>
                </a:solidFill>
                <a:latin typeface="IBM Plex Sans"/>
                <a:ea typeface="IBM Plex Sans"/>
                <a:cs typeface="IBM Plex Sans"/>
                <a:sym typeface="IBM Plex Sans"/>
              </a:endParaRPr>
            </a:p>
          </p:txBody>
        </p:sp>
        <p:sp>
          <p:nvSpPr>
            <p:cNvPr id="1203" name="Google Shape;1203;p50"/>
            <p:cNvSpPr/>
            <p:nvPr/>
          </p:nvSpPr>
          <p:spPr>
            <a:xfrm>
              <a:off x="0" y="3696190"/>
              <a:ext cx="11797530" cy="1036350"/>
            </a:xfrm>
            <a:prstGeom prst="rect">
              <a:avLst/>
            </a:prstGeom>
            <a:solidFill>
              <a:schemeClr val="lt1">
                <a:alpha val="89803"/>
              </a:schemeClr>
            </a:solidFill>
            <a:ln w="9525" cap="flat" cmpd="sng">
              <a:solidFill>
                <a:srgbClr val="7788F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0"/>
            <p:cNvSpPr txBox="1"/>
            <p:nvPr/>
          </p:nvSpPr>
          <p:spPr>
            <a:xfrm>
              <a:off x="0" y="3696190"/>
              <a:ext cx="11797530" cy="1036350"/>
            </a:xfrm>
            <a:prstGeom prst="rect">
              <a:avLst/>
            </a:prstGeom>
            <a:noFill/>
            <a:ln>
              <a:noFill/>
            </a:ln>
          </p:spPr>
          <p:txBody>
            <a:bodyPr spcFirstLastPara="1" wrap="square" lIns="915600" tIns="291575" rIns="915600" bIns="142225" anchor="t" anchorCtr="0">
              <a:noAutofit/>
            </a:bodyPr>
            <a:lstStyle/>
            <a:p>
              <a:pPr marL="228600" marR="0" lvl="1" indent="-228600" algn="l" rtl="0">
                <a:lnSpc>
                  <a:spcPct val="90000"/>
                </a:lnSpc>
                <a:spcBef>
                  <a:spcPts val="0"/>
                </a:spcBef>
                <a:spcAft>
                  <a:spcPts val="0"/>
                </a:spcAft>
                <a:buClr>
                  <a:schemeClr val="dk1"/>
                </a:buClr>
                <a:buSzPts val="2000"/>
                <a:buFont typeface="IBM Plex Sans"/>
                <a:buChar char="•"/>
              </a:pPr>
              <a:r>
                <a:rPr lang="en-US" sz="2000" b="0" i="0" u="none" strike="noStrike" cap="none">
                  <a:solidFill>
                    <a:schemeClr val="dk1"/>
                  </a:solidFill>
                  <a:latin typeface="IBM Plex Sans"/>
                  <a:ea typeface="IBM Plex Sans"/>
                  <a:cs typeface="IBM Plex Sans"/>
                  <a:sym typeface="IBM Plex Sans"/>
                </a:rPr>
                <a:t>Major retailers, banks, and airlines implementing chatbots for customer service support.</a:t>
              </a:r>
              <a:endParaRPr sz="2000" b="0" i="0" u="none" strike="noStrike" cap="none">
                <a:solidFill>
                  <a:schemeClr val="dk1"/>
                </a:solidFill>
                <a:latin typeface="IBM Plex Sans"/>
                <a:ea typeface="IBM Plex Sans"/>
                <a:cs typeface="IBM Plex Sans"/>
                <a:sym typeface="IBM Plex Sans"/>
              </a:endParaRPr>
            </a:p>
          </p:txBody>
        </p:sp>
        <p:sp>
          <p:nvSpPr>
            <p:cNvPr id="1205" name="Google Shape;1205;p50"/>
            <p:cNvSpPr/>
            <p:nvPr/>
          </p:nvSpPr>
          <p:spPr>
            <a:xfrm>
              <a:off x="589876" y="3489550"/>
              <a:ext cx="8258271" cy="413280"/>
            </a:xfrm>
            <a:prstGeom prst="roundRect">
              <a:avLst>
                <a:gd name="adj" fmla="val 16667"/>
              </a:avLst>
            </a:prstGeom>
            <a:gradFill>
              <a:gsLst>
                <a:gs pos="0">
                  <a:srgbClr val="8896FC"/>
                </a:gs>
                <a:gs pos="50000">
                  <a:srgbClr val="6F83FF"/>
                </a:gs>
                <a:gs pos="100000">
                  <a:srgbClr val="5A6CE3"/>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0"/>
            <p:cNvSpPr txBox="1"/>
            <p:nvPr/>
          </p:nvSpPr>
          <p:spPr>
            <a:xfrm>
              <a:off x="610051" y="3509725"/>
              <a:ext cx="8217921" cy="372930"/>
            </a:xfrm>
            <a:prstGeom prst="rect">
              <a:avLst/>
            </a:prstGeom>
            <a:noFill/>
            <a:ln>
              <a:noFill/>
            </a:ln>
          </p:spPr>
          <p:txBody>
            <a:bodyPr spcFirstLastPara="1" wrap="square" lIns="312125" tIns="0" rIns="312125" bIns="0" anchor="ctr" anchorCtr="0">
              <a:noAutofit/>
            </a:bodyPr>
            <a:lstStyle/>
            <a:p>
              <a:pPr marL="0" marR="0" lvl="0" indent="0" algn="l" rtl="0">
                <a:lnSpc>
                  <a:spcPct val="90000"/>
                </a:lnSpc>
                <a:spcBef>
                  <a:spcPts val="0"/>
                </a:spcBef>
                <a:spcAft>
                  <a:spcPts val="0"/>
                </a:spcAft>
                <a:buClr>
                  <a:schemeClr val="lt1"/>
                </a:buClr>
                <a:buSzPts val="2400"/>
                <a:buFont typeface="IBM Plex Sans"/>
                <a:buNone/>
              </a:pPr>
              <a:r>
                <a:rPr lang="en-US" sz="2400" b="1">
                  <a:solidFill>
                    <a:schemeClr val="lt1"/>
                  </a:solidFill>
                  <a:latin typeface="IBM Plex Sans"/>
                  <a:ea typeface="IBM Plex Sans"/>
                  <a:cs typeface="IBM Plex Sans"/>
                  <a:sym typeface="IBM Plex Sans"/>
                </a:rPr>
                <a:t>Examples:</a:t>
              </a:r>
              <a:endParaRPr sz="2400">
                <a:solidFill>
                  <a:schemeClr val="lt1"/>
                </a:solidFill>
                <a:latin typeface="IBM Plex Sans"/>
                <a:ea typeface="IBM Plex Sans"/>
                <a:cs typeface="IBM Plex Sans"/>
                <a:sym typeface="IBM Plex Sans"/>
              </a:endParaRPr>
            </a:p>
          </p:txBody>
        </p:sp>
      </p:grpSp>
      <p:sp>
        <p:nvSpPr>
          <p:cNvPr id="1207" name="Google Shape;1207;p50"/>
          <p:cNvSpPr txBox="1"/>
          <p:nvPr/>
        </p:nvSpPr>
        <p:spPr>
          <a:xfrm>
            <a:off x="290561" y="1051079"/>
            <a:ext cx="5805439" cy="480343"/>
          </a:xfrm>
          <a:prstGeom prst="rect">
            <a:avLst/>
          </a:prstGeom>
          <a:noFill/>
          <a:ln>
            <a:noFill/>
          </a:ln>
        </p:spPr>
        <p:txBody>
          <a:bodyPr spcFirstLastPara="1" wrap="square" lIns="59650" tIns="29825" rIns="0" bIns="0" anchor="t" anchorCtr="0">
            <a:normAutofit/>
          </a:bodyPr>
          <a:lstStyle/>
          <a:p>
            <a:pPr marL="0" marR="0" lvl="0" indent="0" algn="l" rtl="0">
              <a:spcBef>
                <a:spcPts val="0"/>
              </a:spcBef>
              <a:spcAft>
                <a:spcPts val="0"/>
              </a:spcAft>
              <a:buNone/>
            </a:pPr>
            <a:r>
              <a:rPr lang="en-US" sz="2400" b="1">
                <a:solidFill>
                  <a:schemeClr val="dk1"/>
                </a:solidFill>
                <a:latin typeface="IBM Plex Sans"/>
                <a:ea typeface="IBM Plex Sans"/>
                <a:cs typeface="IBM Plex Sans"/>
                <a:sym typeface="IBM Plex Sans"/>
              </a:rPr>
              <a:t>Automated Assistance</a:t>
            </a:r>
            <a:endParaRPr sz="2400">
              <a:solidFill>
                <a:schemeClr val="dk1"/>
              </a:solidFill>
              <a:latin typeface="IBM Plex Sans"/>
              <a:ea typeface="IBM Plex Sans"/>
              <a:cs typeface="IBM Plex Sans"/>
              <a:sym typeface="IBM Plex Sans"/>
            </a:endParaRPr>
          </a:p>
        </p:txBody>
      </p:sp>
      <p:sp>
        <p:nvSpPr>
          <p:cNvPr id="1208" name="Google Shape;1208;p5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1209" name="Google Shape;1209;p50"/>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63474F-A997-701F-5EE0-51A1C454FE30}"/>
              </a:ext>
            </a:extLst>
          </p:cNvPr>
          <p:cNvSpPr>
            <a:spLocks noGrp="1"/>
          </p:cNvSpPr>
          <p:nvPr>
            <p:ph type="title"/>
          </p:nvPr>
        </p:nvSpPr>
        <p:spPr>
          <a:xfrm>
            <a:off x="525602" y="1748739"/>
            <a:ext cx="11795606" cy="876860"/>
          </a:xfrm>
        </p:spPr>
        <p:txBody>
          <a:bodyPr wrap="square" anchor="b">
            <a:normAutofit/>
          </a:bodyPr>
          <a:lstStyle/>
          <a:p>
            <a:r>
              <a:rPr lang="en-IN" dirty="0"/>
              <a:t>Thank you!</a:t>
            </a:r>
            <a:endParaRPr lang="en-CA" dirty="0"/>
          </a:p>
        </p:txBody>
      </p:sp>
      <p:sp>
        <p:nvSpPr>
          <p:cNvPr id="4" name="Slide Number Placeholder 3" hidden="1">
            <a:extLst>
              <a:ext uri="{FF2B5EF4-FFF2-40B4-BE49-F238E27FC236}">
                <a16:creationId xmlns:a16="http://schemas.microsoft.com/office/drawing/2014/main" id="{6BBCE8B3-B1C3-7943-6453-6DAD8D2D5EA3}"/>
              </a:ext>
            </a:extLst>
          </p:cNvPr>
          <p:cNvSpPr>
            <a:spLocks noGrp="1"/>
          </p:cNvSpPr>
          <p:nvPr>
            <p:ph type="sldNum" idx="4294967295"/>
          </p:nvPr>
        </p:nvSpPr>
        <p:spPr>
          <a:xfrm>
            <a:off x="11091334" y="6663301"/>
            <a:ext cx="1100666" cy="163886"/>
          </a:xfrm>
        </p:spPr>
        <p:txBody>
          <a:bodyPr/>
          <a:lstStyle/>
          <a:p>
            <a:pPr marL="0" lvl="0" indent="0" algn="r" rtl="0">
              <a:spcBef>
                <a:spcPts val="0"/>
              </a:spcBef>
              <a:spcAft>
                <a:spcPts val="600"/>
              </a:spcAft>
              <a:buNone/>
            </a:pPr>
            <a:fld id="{00000000-1234-1234-1234-123412341234}" type="slidenum">
              <a:rPr lang="en-US" smtClean="0"/>
              <a:pPr marL="0" lvl="0" indent="0" algn="r" rtl="0">
                <a:spcBef>
                  <a:spcPts val="0"/>
                </a:spcBef>
                <a:spcAft>
                  <a:spcPts val="600"/>
                </a:spcAft>
                <a:buNone/>
              </a:pPr>
              <a:t>38</a:t>
            </a:fld>
            <a:endParaRPr lang="en-US"/>
          </a:p>
        </p:txBody>
      </p:sp>
      <p:sp>
        <p:nvSpPr>
          <p:cNvPr id="5" name="Rectangle 4">
            <a:extLst>
              <a:ext uri="{FF2B5EF4-FFF2-40B4-BE49-F238E27FC236}">
                <a16:creationId xmlns:a16="http://schemas.microsoft.com/office/drawing/2014/main" id="{663257C3-1E15-DC84-2845-099067DC7D89}"/>
              </a:ext>
            </a:extLst>
          </p:cNvPr>
          <p:cNvSpPr/>
          <p:nvPr/>
        </p:nvSpPr>
        <p:spPr>
          <a:xfrm>
            <a:off x="525602" y="1272209"/>
            <a:ext cx="2157963" cy="47653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Tree>
    <p:extLst>
      <p:ext uri="{BB962C8B-B14F-4D97-AF65-F5344CB8AC3E}">
        <p14:creationId xmlns:p14="http://schemas.microsoft.com/office/powerpoint/2010/main" val="224443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46E7F"/>
        </a:solidFill>
        <a:effectLst/>
      </p:bgPr>
    </p:bg>
    <p:spTree>
      <p:nvGrpSpPr>
        <p:cNvPr id="1" name="Shape 364"/>
        <p:cNvGrpSpPr/>
        <p:nvPr/>
      </p:nvGrpSpPr>
      <p:grpSpPr>
        <a:xfrm>
          <a:off x="0" y="0"/>
          <a:ext cx="0" cy="0"/>
          <a:chOff x="0" y="0"/>
          <a:chExt cx="0" cy="0"/>
        </a:xfrm>
      </p:grpSpPr>
      <p:pic>
        <p:nvPicPr>
          <p:cNvPr id="365" name="Google Shape;365;p5"/>
          <p:cNvPicPr preferRelativeResize="0"/>
          <p:nvPr/>
        </p:nvPicPr>
        <p:blipFill rotWithShape="1">
          <a:blip r:embed="rId3">
            <a:alphaModFix/>
          </a:blip>
          <a:srcRect/>
          <a:stretch/>
        </p:blipFill>
        <p:spPr>
          <a:xfrm>
            <a:off x="0" y="-317500"/>
            <a:ext cx="3175000" cy="317500"/>
          </a:xfrm>
          <a:prstGeom prst="rect">
            <a:avLst/>
          </a:prstGeom>
          <a:noFill/>
          <a:ln>
            <a:noFill/>
          </a:ln>
        </p:spPr>
      </p:pic>
      <p:sp>
        <p:nvSpPr>
          <p:cNvPr id="366" name="Google Shape;366;p5"/>
          <p:cNvSpPr/>
          <p:nvPr/>
        </p:nvSpPr>
        <p:spPr>
          <a:xfrm>
            <a:off x="10645312" y="1545740"/>
            <a:ext cx="242596" cy="242596"/>
          </a:xfrm>
          <a:prstGeom prst="ellipse">
            <a:avLst/>
          </a:prstGeom>
          <a:solidFill>
            <a:srgbClr val="FFC000"/>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67" name="Google Shape;367;p5"/>
          <p:cNvSpPr/>
          <p:nvPr/>
        </p:nvSpPr>
        <p:spPr>
          <a:xfrm>
            <a:off x="10633913" y="2155402"/>
            <a:ext cx="242596" cy="242596"/>
          </a:xfrm>
          <a:prstGeom prst="ellipse">
            <a:avLst/>
          </a:prstGeom>
          <a:solidFill>
            <a:srgbClr val="FFC000"/>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68" name="Google Shape;368;p5"/>
          <p:cNvSpPr/>
          <p:nvPr/>
        </p:nvSpPr>
        <p:spPr>
          <a:xfrm>
            <a:off x="10645312" y="2749450"/>
            <a:ext cx="242596" cy="242596"/>
          </a:xfrm>
          <a:prstGeom prst="ellipse">
            <a:avLst/>
          </a:prstGeom>
          <a:solidFill>
            <a:srgbClr val="FFC000"/>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69" name="Google Shape;369;p5"/>
          <p:cNvSpPr/>
          <p:nvPr/>
        </p:nvSpPr>
        <p:spPr>
          <a:xfrm>
            <a:off x="10657752" y="3321729"/>
            <a:ext cx="242596" cy="242596"/>
          </a:xfrm>
          <a:prstGeom prst="ellipse">
            <a:avLst/>
          </a:prstGeom>
          <a:solidFill>
            <a:srgbClr val="FFC000"/>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0" name="Google Shape;370;p5"/>
          <p:cNvSpPr/>
          <p:nvPr/>
        </p:nvSpPr>
        <p:spPr>
          <a:xfrm>
            <a:off x="10654643" y="3878455"/>
            <a:ext cx="242596" cy="242596"/>
          </a:xfrm>
          <a:prstGeom prst="ellipse">
            <a:avLst/>
          </a:prstGeom>
          <a:solidFill>
            <a:srgbClr val="FFC000"/>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1" name="Google Shape;371;p5"/>
          <p:cNvSpPr/>
          <p:nvPr/>
        </p:nvSpPr>
        <p:spPr>
          <a:xfrm>
            <a:off x="10657753" y="4497385"/>
            <a:ext cx="242596" cy="242596"/>
          </a:xfrm>
          <a:prstGeom prst="ellipse">
            <a:avLst/>
          </a:prstGeom>
          <a:solidFill>
            <a:srgbClr val="FFC000"/>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2" name="Google Shape;372;p5"/>
          <p:cNvSpPr/>
          <p:nvPr/>
        </p:nvSpPr>
        <p:spPr>
          <a:xfrm>
            <a:off x="10670193" y="5069664"/>
            <a:ext cx="242596" cy="242596"/>
          </a:xfrm>
          <a:prstGeom prst="ellipse">
            <a:avLst/>
          </a:prstGeom>
          <a:solidFill>
            <a:srgbClr val="FFC000"/>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3" name="Google Shape;373;p5"/>
          <p:cNvSpPr/>
          <p:nvPr/>
        </p:nvSpPr>
        <p:spPr>
          <a:xfrm>
            <a:off x="10654642" y="6220438"/>
            <a:ext cx="242596" cy="242596"/>
          </a:xfrm>
          <a:prstGeom prst="ellipse">
            <a:avLst/>
          </a:prstGeom>
          <a:solidFill>
            <a:srgbClr val="FFC000"/>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4" name="Google Shape;374;p5"/>
          <p:cNvSpPr/>
          <p:nvPr/>
        </p:nvSpPr>
        <p:spPr>
          <a:xfrm>
            <a:off x="10680522" y="5652418"/>
            <a:ext cx="199162" cy="190636"/>
          </a:xfrm>
          <a:prstGeom prst="ellipse">
            <a:avLst/>
          </a:prstGeom>
          <a:solidFill>
            <a:srgbClr val="FFC000"/>
          </a:solidFill>
          <a:ln w="381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75" name="Google Shape;375;p5"/>
          <p:cNvGrpSpPr/>
          <p:nvPr/>
        </p:nvGrpSpPr>
        <p:grpSpPr>
          <a:xfrm>
            <a:off x="488719" y="945532"/>
            <a:ext cx="10015080" cy="5673012"/>
            <a:chOff x="488719" y="945532"/>
            <a:chExt cx="10015080" cy="5673012"/>
          </a:xfrm>
        </p:grpSpPr>
        <p:sp>
          <p:nvSpPr>
            <p:cNvPr id="376" name="Google Shape;376;p5"/>
            <p:cNvSpPr/>
            <p:nvPr/>
          </p:nvSpPr>
          <p:spPr>
            <a:xfrm>
              <a:off x="4737480" y="1408952"/>
              <a:ext cx="5766319" cy="534954"/>
            </a:xfrm>
            <a:prstGeom prst="rect">
              <a:avLst/>
            </a:prstGeom>
            <a:solidFill>
              <a:srgbClr val="59BFFF">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7" name="Google Shape;377;p5"/>
            <p:cNvSpPr/>
            <p:nvPr/>
          </p:nvSpPr>
          <p:spPr>
            <a:xfrm>
              <a:off x="4737480" y="1993282"/>
              <a:ext cx="5766319" cy="534954"/>
            </a:xfrm>
            <a:prstGeom prst="rect">
              <a:avLst/>
            </a:prstGeom>
            <a:solidFill>
              <a:srgbClr val="59B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8" name="Google Shape;378;p5"/>
            <p:cNvSpPr/>
            <p:nvPr/>
          </p:nvSpPr>
          <p:spPr>
            <a:xfrm>
              <a:off x="4737480" y="2577612"/>
              <a:ext cx="5766319" cy="534954"/>
            </a:xfrm>
            <a:prstGeom prst="rect">
              <a:avLst/>
            </a:prstGeom>
            <a:solidFill>
              <a:srgbClr val="59BFFF">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79" name="Google Shape;379;p5"/>
            <p:cNvSpPr/>
            <p:nvPr/>
          </p:nvSpPr>
          <p:spPr>
            <a:xfrm>
              <a:off x="4737480" y="3161942"/>
              <a:ext cx="5766319" cy="534954"/>
            </a:xfrm>
            <a:prstGeom prst="rect">
              <a:avLst/>
            </a:prstGeom>
            <a:solidFill>
              <a:srgbClr val="59B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0" name="Google Shape;380;p5"/>
            <p:cNvSpPr/>
            <p:nvPr/>
          </p:nvSpPr>
          <p:spPr>
            <a:xfrm>
              <a:off x="4737480" y="3746272"/>
              <a:ext cx="5766319" cy="534954"/>
            </a:xfrm>
            <a:prstGeom prst="rect">
              <a:avLst/>
            </a:prstGeom>
            <a:solidFill>
              <a:srgbClr val="59BFFF">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1" name="Google Shape;381;p5"/>
            <p:cNvSpPr/>
            <p:nvPr/>
          </p:nvSpPr>
          <p:spPr>
            <a:xfrm>
              <a:off x="4737480" y="4330602"/>
              <a:ext cx="5766319" cy="534954"/>
            </a:xfrm>
            <a:prstGeom prst="rect">
              <a:avLst/>
            </a:prstGeom>
            <a:solidFill>
              <a:srgbClr val="59B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2" name="Google Shape;382;p5"/>
            <p:cNvSpPr/>
            <p:nvPr/>
          </p:nvSpPr>
          <p:spPr>
            <a:xfrm>
              <a:off x="4737480" y="4914932"/>
              <a:ext cx="5766319" cy="534954"/>
            </a:xfrm>
            <a:prstGeom prst="rect">
              <a:avLst/>
            </a:prstGeom>
            <a:solidFill>
              <a:srgbClr val="59BFFF">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3" name="Google Shape;383;p5"/>
            <p:cNvSpPr/>
            <p:nvPr/>
          </p:nvSpPr>
          <p:spPr>
            <a:xfrm>
              <a:off x="4737480" y="5499262"/>
              <a:ext cx="5766319" cy="534954"/>
            </a:xfrm>
            <a:prstGeom prst="rect">
              <a:avLst/>
            </a:prstGeom>
            <a:solidFill>
              <a:srgbClr val="59B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4" name="Google Shape;384;p5"/>
            <p:cNvSpPr/>
            <p:nvPr/>
          </p:nvSpPr>
          <p:spPr>
            <a:xfrm>
              <a:off x="4737480" y="6083590"/>
              <a:ext cx="5766319" cy="534954"/>
            </a:xfrm>
            <a:prstGeom prst="rect">
              <a:avLst/>
            </a:prstGeom>
            <a:solidFill>
              <a:srgbClr val="59BFFF">
                <a:alpha val="6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5" name="Google Shape;385;p5"/>
            <p:cNvSpPr txBox="1"/>
            <p:nvPr/>
          </p:nvSpPr>
          <p:spPr>
            <a:xfrm>
              <a:off x="4648840" y="1007737"/>
              <a:ext cx="77617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Not AI</a:t>
              </a:r>
              <a:endParaRPr/>
            </a:p>
          </p:txBody>
        </p:sp>
        <p:sp>
          <p:nvSpPr>
            <p:cNvPr id="386" name="Google Shape;386;p5"/>
            <p:cNvSpPr txBox="1"/>
            <p:nvPr/>
          </p:nvSpPr>
          <p:spPr>
            <a:xfrm>
              <a:off x="7152554" y="945532"/>
              <a:ext cx="10166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Could be</a:t>
              </a:r>
              <a:endParaRPr/>
            </a:p>
          </p:txBody>
        </p:sp>
        <p:sp>
          <p:nvSpPr>
            <p:cNvPr id="387" name="Google Shape;387;p5"/>
            <p:cNvSpPr txBox="1"/>
            <p:nvPr/>
          </p:nvSpPr>
          <p:spPr>
            <a:xfrm>
              <a:off x="10073036" y="964194"/>
              <a:ext cx="37542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AI</a:t>
              </a:r>
              <a:endParaRPr/>
            </a:p>
          </p:txBody>
        </p:sp>
        <p:sp>
          <p:nvSpPr>
            <p:cNvPr id="388" name="Google Shape;388;p5"/>
            <p:cNvSpPr txBox="1"/>
            <p:nvPr/>
          </p:nvSpPr>
          <p:spPr>
            <a:xfrm>
              <a:off x="2932007" y="1472303"/>
              <a:ext cx="99104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ChatGPT</a:t>
              </a:r>
              <a:endParaRPr sz="1800" b="0" i="0" u="none" strike="noStrike" cap="none">
                <a:solidFill>
                  <a:srgbClr val="FFFFFF"/>
                </a:solidFill>
                <a:latin typeface="Calibri"/>
                <a:ea typeface="Calibri"/>
                <a:cs typeface="Calibri"/>
                <a:sym typeface="Calibri"/>
              </a:endParaRPr>
            </a:p>
          </p:txBody>
        </p:sp>
        <p:sp>
          <p:nvSpPr>
            <p:cNvPr id="389" name="Google Shape;389;p5"/>
            <p:cNvSpPr txBox="1"/>
            <p:nvPr/>
          </p:nvSpPr>
          <p:spPr>
            <a:xfrm>
              <a:off x="2521460" y="2705454"/>
              <a:ext cx="21942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a:solidFill>
                    <a:srgbClr val="FFFFFF"/>
                  </a:solidFill>
                  <a:latin typeface="Calibri"/>
                  <a:ea typeface="Calibri"/>
                  <a:cs typeface="Calibri"/>
                  <a:sym typeface="Calibri"/>
                </a:rPr>
                <a:t>Google Translate</a:t>
              </a:r>
              <a:endParaRPr dirty="0"/>
            </a:p>
          </p:txBody>
        </p:sp>
        <p:sp>
          <p:nvSpPr>
            <p:cNvPr id="390" name="Google Shape;390;p5"/>
            <p:cNvSpPr txBox="1"/>
            <p:nvPr/>
          </p:nvSpPr>
          <p:spPr>
            <a:xfrm>
              <a:off x="2484138" y="2037124"/>
              <a:ext cx="18732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Facial Recognition</a:t>
              </a:r>
              <a:endParaRPr/>
            </a:p>
          </p:txBody>
        </p:sp>
        <p:sp>
          <p:nvSpPr>
            <p:cNvPr id="391" name="Google Shape;391;p5"/>
            <p:cNvSpPr txBox="1"/>
            <p:nvPr/>
          </p:nvSpPr>
          <p:spPr>
            <a:xfrm>
              <a:off x="2558782" y="3260945"/>
              <a:ext cx="209005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a:solidFill>
                    <a:srgbClr val="FFFFFF"/>
                  </a:solidFill>
                  <a:latin typeface="Calibri"/>
                  <a:ea typeface="Calibri"/>
                  <a:cs typeface="Calibri"/>
                  <a:sym typeface="Calibri"/>
                </a:rPr>
                <a:t>Voice assistants</a:t>
              </a:r>
              <a:endParaRPr dirty="0"/>
            </a:p>
          </p:txBody>
        </p:sp>
        <p:sp>
          <p:nvSpPr>
            <p:cNvPr id="392" name="Google Shape;392;p5"/>
            <p:cNvSpPr txBox="1"/>
            <p:nvPr/>
          </p:nvSpPr>
          <p:spPr>
            <a:xfrm>
              <a:off x="2568114" y="3784970"/>
              <a:ext cx="17422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dirty="0">
                  <a:solidFill>
                    <a:srgbClr val="FFFFFF"/>
                  </a:solidFill>
                  <a:latin typeface="Calibri"/>
                  <a:ea typeface="Calibri"/>
                  <a:cs typeface="Calibri"/>
                  <a:sym typeface="Calibri"/>
                </a:rPr>
                <a:t>Personalized ads</a:t>
              </a:r>
              <a:endParaRPr dirty="0"/>
            </a:p>
          </p:txBody>
        </p:sp>
        <p:sp>
          <p:nvSpPr>
            <p:cNvPr id="393" name="Google Shape;393;p5"/>
            <p:cNvSpPr txBox="1"/>
            <p:nvPr/>
          </p:nvSpPr>
          <p:spPr>
            <a:xfrm>
              <a:off x="2708073" y="4420962"/>
              <a:ext cx="135408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Auto correct</a:t>
              </a:r>
              <a:endParaRPr/>
            </a:p>
          </p:txBody>
        </p:sp>
        <p:sp>
          <p:nvSpPr>
            <p:cNvPr id="394" name="Google Shape;394;p5"/>
            <p:cNvSpPr txBox="1"/>
            <p:nvPr/>
          </p:nvSpPr>
          <p:spPr>
            <a:xfrm>
              <a:off x="2633428" y="4999005"/>
              <a:ext cx="159479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GPS detections</a:t>
              </a:r>
              <a:endParaRPr/>
            </a:p>
          </p:txBody>
        </p:sp>
        <p:sp>
          <p:nvSpPr>
            <p:cNvPr id="395" name="Google Shape;395;p5"/>
            <p:cNvSpPr txBox="1"/>
            <p:nvPr/>
          </p:nvSpPr>
          <p:spPr>
            <a:xfrm>
              <a:off x="2866693" y="5552985"/>
              <a:ext cx="102573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Chatbots</a:t>
              </a:r>
              <a:endParaRPr/>
            </a:p>
          </p:txBody>
        </p:sp>
        <p:sp>
          <p:nvSpPr>
            <p:cNvPr id="396" name="Google Shape;396;p5"/>
            <p:cNvSpPr txBox="1"/>
            <p:nvPr/>
          </p:nvSpPr>
          <p:spPr>
            <a:xfrm>
              <a:off x="3193264" y="6188977"/>
              <a:ext cx="5006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IOT</a:t>
              </a:r>
              <a:endParaRPr/>
            </a:p>
          </p:txBody>
        </p:sp>
        <p:sp>
          <p:nvSpPr>
            <p:cNvPr id="397" name="Google Shape;397;p5"/>
            <p:cNvSpPr/>
            <p:nvPr/>
          </p:nvSpPr>
          <p:spPr>
            <a:xfrm>
              <a:off x="2362840" y="1418283"/>
              <a:ext cx="2211355" cy="475861"/>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8" name="Google Shape;398;p5"/>
            <p:cNvSpPr/>
            <p:nvPr/>
          </p:nvSpPr>
          <p:spPr>
            <a:xfrm>
              <a:off x="2362840" y="1979630"/>
              <a:ext cx="2211355" cy="475861"/>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9" name="Google Shape;399;p5"/>
            <p:cNvSpPr/>
            <p:nvPr/>
          </p:nvSpPr>
          <p:spPr>
            <a:xfrm>
              <a:off x="2362840" y="2619096"/>
              <a:ext cx="2211355" cy="475861"/>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0" name="Google Shape;400;p5"/>
            <p:cNvSpPr/>
            <p:nvPr/>
          </p:nvSpPr>
          <p:spPr>
            <a:xfrm>
              <a:off x="2362840" y="3180443"/>
              <a:ext cx="2202025" cy="475861"/>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1" name="Google Shape;401;p5"/>
            <p:cNvSpPr/>
            <p:nvPr/>
          </p:nvSpPr>
          <p:spPr>
            <a:xfrm>
              <a:off x="2362840" y="3741790"/>
              <a:ext cx="2211355" cy="475861"/>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2" name="Google Shape;402;p5"/>
            <p:cNvSpPr/>
            <p:nvPr/>
          </p:nvSpPr>
          <p:spPr>
            <a:xfrm>
              <a:off x="2353510" y="4368452"/>
              <a:ext cx="2211355" cy="475861"/>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3" name="Google Shape;403;p5"/>
            <p:cNvSpPr/>
            <p:nvPr/>
          </p:nvSpPr>
          <p:spPr>
            <a:xfrm>
              <a:off x="2362840" y="4944985"/>
              <a:ext cx="2211355" cy="475861"/>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4" name="Google Shape;404;p5"/>
            <p:cNvSpPr/>
            <p:nvPr/>
          </p:nvSpPr>
          <p:spPr>
            <a:xfrm>
              <a:off x="2362840" y="5509806"/>
              <a:ext cx="2211355" cy="475861"/>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5" name="Google Shape;405;p5"/>
            <p:cNvSpPr/>
            <p:nvPr/>
          </p:nvSpPr>
          <p:spPr>
            <a:xfrm>
              <a:off x="2381501" y="6127131"/>
              <a:ext cx="2211355" cy="475861"/>
            </a:xfrm>
            <a:prstGeom prst="roundRect">
              <a:avLst>
                <a:gd name="adj" fmla="val 16667"/>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6" name="Google Shape;406;p5"/>
            <p:cNvSpPr txBox="1"/>
            <p:nvPr/>
          </p:nvSpPr>
          <p:spPr>
            <a:xfrm rot="-5400000">
              <a:off x="-1753712" y="3371465"/>
              <a:ext cx="525430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4400"/>
                <a:buFont typeface="Proxima Nova"/>
                <a:buNone/>
              </a:pPr>
              <a:r>
                <a:rPr lang="en-US" sz="4400" b="1" i="0" u="none" strike="noStrike" cap="none">
                  <a:solidFill>
                    <a:srgbClr val="FFFFFF"/>
                  </a:solidFill>
                  <a:latin typeface="Proxima Nova"/>
                  <a:ea typeface="Proxima Nova"/>
                  <a:cs typeface="Proxima Nova"/>
                  <a:sym typeface="Proxima Nova"/>
                </a:rPr>
                <a:t>Not All AI Is Really AI</a:t>
              </a:r>
              <a:endParaRPr/>
            </a:p>
          </p:txBody>
        </p:sp>
      </p:grpSp>
      <p:sp>
        <p:nvSpPr>
          <p:cNvPr id="407" name="Google Shape;407;p5"/>
          <p:cNvSpPr txBox="1"/>
          <p:nvPr/>
        </p:nvSpPr>
        <p:spPr>
          <a:xfrm>
            <a:off x="223212" y="126669"/>
            <a:ext cx="10199040" cy="87686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chemeClr val="lt1"/>
              </a:buClr>
              <a:buSzPts val="3200"/>
              <a:buFont typeface="IBM Plex Sans"/>
              <a:buNone/>
            </a:pPr>
            <a:r>
              <a:rPr lang="en-US" sz="3200">
                <a:solidFill>
                  <a:schemeClr val="lt1"/>
                </a:solidFill>
                <a:latin typeface="IBM Plex Sans"/>
                <a:ea typeface="IBM Plex Sans"/>
                <a:cs typeface="IBM Plex Sans"/>
                <a:sym typeface="IBM Plex Sans"/>
              </a:rPr>
              <a:t>Where would you put the dot?</a:t>
            </a:r>
            <a:endParaRPr/>
          </a:p>
        </p:txBody>
      </p:sp>
      <p:sp>
        <p:nvSpPr>
          <p:cNvPr id="408" name="Google Shape;408;p5"/>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6"/>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5" name="Google Shape;415;p6" descr="CPU with binary numbers and blueprint"/>
          <p:cNvPicPr preferRelativeResize="0"/>
          <p:nvPr/>
        </p:nvPicPr>
        <p:blipFill rotWithShape="1">
          <a:blip r:embed="rId3">
            <a:alphaModFix amt="50000"/>
          </a:blip>
          <a:srcRect/>
          <a:stretch/>
        </p:blipFill>
        <p:spPr>
          <a:xfrm>
            <a:off x="20" y="1"/>
            <a:ext cx="12191980" cy="6857999"/>
          </a:xfrm>
          <a:prstGeom prst="rect">
            <a:avLst/>
          </a:prstGeom>
          <a:noFill/>
          <a:ln>
            <a:noFill/>
          </a:ln>
        </p:spPr>
      </p:pic>
      <p:sp>
        <p:nvSpPr>
          <p:cNvPr id="416" name="Google Shape;416;p6"/>
          <p:cNvSpPr txBox="1">
            <a:spLocks noGrp="1"/>
          </p:cNvSpPr>
          <p:nvPr>
            <p:ph type="title"/>
          </p:nvPr>
        </p:nvSpPr>
        <p:spPr>
          <a:xfrm>
            <a:off x="1524000" y="2387600"/>
            <a:ext cx="9144000" cy="4333875"/>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lt1"/>
              </a:buClr>
              <a:buSzPct val="100000"/>
              <a:buFont typeface="Calibri"/>
              <a:buNone/>
            </a:pPr>
            <a:br>
              <a:rPr lang="en-US" sz="5100" b="1" dirty="0"/>
            </a:br>
            <a:br>
              <a:rPr lang="en-US" sz="5100" b="1" dirty="0"/>
            </a:br>
            <a:br>
              <a:rPr lang="en-US" sz="4900" b="1" dirty="0">
                <a:solidFill>
                  <a:srgbClr val="FFFFFF"/>
                </a:solidFill>
                <a:latin typeface="IBM Plex Sans"/>
                <a:ea typeface="IBM Plex Sans"/>
                <a:cs typeface="IBM Plex Sans"/>
                <a:sym typeface="IBM Plex Sans"/>
              </a:rPr>
            </a:br>
            <a:br>
              <a:rPr lang="en-US" sz="4900" b="1" dirty="0">
                <a:solidFill>
                  <a:srgbClr val="FFFFFF"/>
                </a:solidFill>
                <a:latin typeface="IBM Plex Sans"/>
                <a:ea typeface="IBM Plex Sans"/>
                <a:cs typeface="IBM Plex Sans"/>
                <a:sym typeface="IBM Plex Sans"/>
              </a:rPr>
            </a:br>
            <a:r>
              <a:rPr lang="en-US" sz="4900" b="1" dirty="0">
                <a:solidFill>
                  <a:srgbClr val="FFFFFF"/>
                </a:solidFill>
                <a:latin typeface="IBM Plex Sans"/>
                <a:ea typeface="IBM Plex Sans"/>
                <a:cs typeface="IBM Plex Sans"/>
                <a:sym typeface="IBM Plex Sans"/>
              </a:rPr>
              <a:t>Introduction to AI/ML</a:t>
            </a:r>
            <a:br>
              <a:rPr lang="en-US" sz="4900" b="1" dirty="0">
                <a:solidFill>
                  <a:srgbClr val="FFFFFF"/>
                </a:solidFill>
                <a:latin typeface="IBM Plex Sans"/>
                <a:ea typeface="IBM Plex Sans"/>
                <a:cs typeface="IBM Plex Sans"/>
                <a:sym typeface="IBM Plex Sans"/>
              </a:rPr>
            </a:br>
            <a:r>
              <a:rPr lang="en-US" sz="4900" b="1" dirty="0">
                <a:solidFill>
                  <a:srgbClr val="FFFFFF"/>
                </a:solidFill>
                <a:latin typeface="IBM Plex Sans"/>
                <a:ea typeface="IBM Plex Sans"/>
                <a:cs typeface="IBM Plex Sans"/>
                <a:sym typeface="IBM Plex Sans"/>
              </a:rPr>
              <a:t> </a:t>
            </a:r>
            <a:br>
              <a:rPr lang="en-US" sz="4900" b="1" dirty="0">
                <a:solidFill>
                  <a:srgbClr val="FFFFFF"/>
                </a:solidFill>
                <a:latin typeface="IBM Plex Sans"/>
                <a:ea typeface="IBM Plex Sans"/>
                <a:cs typeface="IBM Plex Sans"/>
                <a:sym typeface="IBM Plex Sans"/>
              </a:rPr>
            </a:br>
            <a:br>
              <a:rPr lang="en-US" sz="4900" b="1" dirty="0">
                <a:latin typeface="IBM Plex Sans"/>
                <a:ea typeface="IBM Plex Sans"/>
                <a:cs typeface="IBM Plex Sans"/>
                <a:sym typeface="IBM Plex Sans"/>
              </a:rPr>
            </a:br>
            <a:endParaRPr sz="4900" b="1" dirty="0">
              <a:solidFill>
                <a:srgbClr val="FFFFFF"/>
              </a:solidFill>
              <a:latin typeface="IBM Plex Sans"/>
              <a:ea typeface="IBM Plex Sans"/>
              <a:cs typeface="IBM Plex Sans"/>
              <a:sym typeface="IBM Plex Sans"/>
            </a:endParaRPr>
          </a:p>
        </p:txBody>
      </p:sp>
      <p:sp>
        <p:nvSpPr>
          <p:cNvPr id="417" name="Google Shape;41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7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7"/>
          <p:cNvSpPr txBox="1">
            <a:spLocks noGrp="1"/>
          </p:cNvSpPr>
          <p:nvPr>
            <p:ph type="title"/>
          </p:nvPr>
        </p:nvSpPr>
        <p:spPr>
          <a:xfrm>
            <a:off x="223212" y="126669"/>
            <a:ext cx="12192000" cy="876860"/>
          </a:xfrm>
          <a:prstGeom prst="rect">
            <a:avLst/>
          </a:prstGeom>
          <a:noFill/>
          <a:ln>
            <a:noFill/>
          </a:ln>
        </p:spPr>
        <p:txBody>
          <a:bodyPr spcFirstLastPara="1" wrap="square" lIns="61200" tIns="18000" rIns="0" bIns="0" anchor="b" anchorCtr="0">
            <a:noAutofit/>
          </a:bodyPr>
          <a:lstStyle/>
          <a:p>
            <a:pPr marL="0" marR="0" lvl="0" indent="0" algn="l" rtl="0">
              <a:spcBef>
                <a:spcPts val="0"/>
              </a:spcBef>
              <a:spcAft>
                <a:spcPts val="0"/>
              </a:spcAft>
              <a:buNone/>
            </a:pPr>
            <a:br>
              <a:rPr lang="en-US" sz="3200">
                <a:latin typeface="IBM Plex Sans"/>
                <a:ea typeface="IBM Plex Sans"/>
                <a:cs typeface="IBM Plex Sans"/>
                <a:sym typeface="IBM Plex Sans"/>
              </a:rPr>
            </a:br>
            <a:r>
              <a:rPr lang="en-US" sz="3200">
                <a:latin typeface="IBM Plex Sans"/>
                <a:ea typeface="IBM Plex Sans"/>
                <a:cs typeface="IBM Plex Sans"/>
                <a:sym typeface="IBM Plex Sans"/>
              </a:rPr>
              <a:t>Objectives</a:t>
            </a:r>
            <a:endParaRPr/>
          </a:p>
        </p:txBody>
      </p:sp>
      <p:sp>
        <p:nvSpPr>
          <p:cNvPr id="425" name="Google Shape;425;p7"/>
          <p:cNvSpPr txBox="1">
            <a:spLocks noGrp="1"/>
          </p:cNvSpPr>
          <p:nvPr>
            <p:ph type="body" idx="1"/>
          </p:nvPr>
        </p:nvSpPr>
        <p:spPr>
          <a:xfrm>
            <a:off x="217442" y="1075768"/>
            <a:ext cx="5805439" cy="5479144"/>
          </a:xfrm>
          <a:prstGeom prst="rect">
            <a:avLst/>
          </a:prstGeom>
          <a:noFill/>
          <a:ln>
            <a:noFill/>
          </a:ln>
        </p:spPr>
        <p:txBody>
          <a:bodyPr spcFirstLastPara="1" wrap="square" lIns="59650" tIns="29825" rIns="0" bIns="0" anchor="t" anchorCtr="0">
            <a:normAutofit/>
          </a:bodyPr>
          <a:lstStyle/>
          <a:p>
            <a:pPr marL="218508" lvl="0" indent="-218508" algn="l" rtl="0">
              <a:lnSpc>
                <a:spcPct val="90000"/>
              </a:lnSpc>
              <a:spcBef>
                <a:spcPts val="0"/>
              </a:spcBef>
              <a:spcAft>
                <a:spcPts val="0"/>
              </a:spcAft>
              <a:buClr>
                <a:schemeClr val="dk1"/>
              </a:buClr>
              <a:buSzPct val="100000"/>
              <a:buFont typeface="IBM Plex Sans"/>
              <a:buChar char="•"/>
            </a:pPr>
            <a:r>
              <a:rPr lang="en-US" sz="2400" dirty="0">
                <a:latin typeface="IBM Plex Sans"/>
                <a:ea typeface="IBM Plex Sans"/>
                <a:cs typeface="IBM Plex Sans"/>
                <a:sym typeface="IBM Plex Sans"/>
              </a:rPr>
              <a:t>To understand the definition and key characteristics of Artificial Intelligence (AI).</a:t>
            </a:r>
            <a:endParaRPr sz="2400" dirty="0">
              <a:latin typeface="IBM Plex Sans"/>
              <a:ea typeface="IBM Plex Sans"/>
              <a:cs typeface="IBM Plex Sans"/>
              <a:sym typeface="IBM Plex Sans"/>
            </a:endParaRPr>
          </a:p>
          <a:p>
            <a:pPr marL="218508" lvl="0" indent="-218508" algn="l" rtl="0">
              <a:lnSpc>
                <a:spcPct val="90000"/>
              </a:lnSpc>
              <a:spcBef>
                <a:spcPts val="800"/>
              </a:spcBef>
              <a:spcAft>
                <a:spcPts val="0"/>
              </a:spcAft>
              <a:buClr>
                <a:schemeClr val="dk1"/>
              </a:buClr>
              <a:buSzPct val="100000"/>
              <a:buFont typeface="IBM Plex Sans"/>
              <a:buChar char="•"/>
            </a:pPr>
            <a:r>
              <a:rPr lang="en-US" sz="2400" dirty="0">
                <a:latin typeface="IBM Plex Sans"/>
                <a:ea typeface="IBM Plex Sans"/>
                <a:cs typeface="IBM Plex Sans"/>
                <a:sym typeface="IBM Plex Sans"/>
              </a:rPr>
              <a:t>To explore the historical development and current state of AI, including its subfields and applications.</a:t>
            </a:r>
            <a:endParaRPr sz="2400" dirty="0">
              <a:latin typeface="IBM Plex Sans"/>
              <a:ea typeface="IBM Plex Sans"/>
              <a:cs typeface="IBM Plex Sans"/>
              <a:sym typeface="IBM Plex Sans"/>
            </a:endParaRPr>
          </a:p>
          <a:p>
            <a:pPr marL="218508" lvl="0" indent="-218508" algn="l" rtl="0">
              <a:lnSpc>
                <a:spcPct val="90000"/>
              </a:lnSpc>
              <a:spcBef>
                <a:spcPts val="800"/>
              </a:spcBef>
              <a:spcAft>
                <a:spcPts val="0"/>
              </a:spcAft>
              <a:buClr>
                <a:schemeClr val="dk1"/>
              </a:buClr>
              <a:buSzPct val="100000"/>
              <a:buFont typeface="IBM Plex Sans"/>
              <a:buChar char="•"/>
            </a:pPr>
            <a:r>
              <a:rPr lang="en-US" sz="2400" dirty="0">
                <a:latin typeface="IBM Plex Sans"/>
                <a:ea typeface="IBM Plex Sans"/>
                <a:cs typeface="IBM Plex Sans"/>
                <a:sym typeface="IBM Plex Sans"/>
              </a:rPr>
              <a:t>To familiarize with AI terminology, concepts, and ethical considerations </a:t>
            </a:r>
            <a:endParaRPr dirty="0"/>
          </a:p>
          <a:p>
            <a:pPr marL="218508" lvl="0" indent="-218508" algn="l" rtl="0">
              <a:lnSpc>
                <a:spcPct val="90000"/>
              </a:lnSpc>
              <a:spcBef>
                <a:spcPts val="800"/>
              </a:spcBef>
              <a:spcAft>
                <a:spcPts val="0"/>
              </a:spcAft>
              <a:buClr>
                <a:schemeClr val="dk1"/>
              </a:buClr>
              <a:buSzPct val="100000"/>
              <a:buFont typeface="IBM Plex Sans"/>
              <a:buChar char="•"/>
            </a:pPr>
            <a:r>
              <a:rPr lang="en-US" sz="2400" dirty="0">
                <a:latin typeface="IBM Plex Sans"/>
                <a:ea typeface="IBM Plex Sans"/>
                <a:cs typeface="IBM Plex Sans"/>
                <a:sym typeface="IBM Plex Sans"/>
              </a:rPr>
              <a:t>To analyze practical AI applications across different industries. </a:t>
            </a:r>
            <a:endParaRPr dirty="0"/>
          </a:p>
          <a:p>
            <a:pPr marL="218508" marR="0" lvl="0" indent="-156849" algn="l" rtl="0">
              <a:lnSpc>
                <a:spcPct val="90000"/>
              </a:lnSpc>
              <a:spcBef>
                <a:spcPts val="800"/>
              </a:spcBef>
              <a:spcAft>
                <a:spcPts val="0"/>
              </a:spcAft>
              <a:buSzPct val="50000"/>
              <a:buFont typeface="Noto Sans Symbols"/>
              <a:buNone/>
            </a:pPr>
            <a:endParaRPr sz="2100" dirty="0"/>
          </a:p>
        </p:txBody>
      </p:sp>
      <p:pic>
        <p:nvPicPr>
          <p:cNvPr id="426" name="Google Shape;426;p7" descr="Unveiling the Strengths of AI"/>
          <p:cNvPicPr preferRelativeResize="0"/>
          <p:nvPr/>
        </p:nvPicPr>
        <p:blipFill rotWithShape="1">
          <a:blip r:embed="rId3">
            <a:alphaModFix/>
          </a:blip>
          <a:srcRect r="-3" b="3952"/>
          <a:stretch/>
        </p:blipFill>
        <p:spPr>
          <a:xfrm>
            <a:off x="6207608" y="1075768"/>
            <a:ext cx="5807364" cy="5577728"/>
          </a:xfrm>
          <a:prstGeom prst="rect">
            <a:avLst/>
          </a:prstGeom>
          <a:solidFill>
            <a:srgbClr val="FFFFFF"/>
          </a:solidFill>
          <a:ln>
            <a:noFill/>
          </a:ln>
        </p:spPr>
      </p:pic>
      <p:sp>
        <p:nvSpPr>
          <p:cNvPr id="427" name="Google Shape;427;p7"/>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428" name="Google Shape;428;p7"/>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3"/>
        <p:cNvGrpSpPr/>
        <p:nvPr/>
      </p:nvGrpSpPr>
      <p:grpSpPr>
        <a:xfrm>
          <a:off x="0" y="0"/>
          <a:ext cx="0" cy="0"/>
          <a:chOff x="0" y="0"/>
          <a:chExt cx="0" cy="0"/>
        </a:xfrm>
      </p:grpSpPr>
      <p:sp>
        <p:nvSpPr>
          <p:cNvPr id="444" name="Google Shape;444;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45" name="Google Shape;445;p9" descr="CPU with binary numbers and blueprint"/>
          <p:cNvPicPr preferRelativeResize="0"/>
          <p:nvPr/>
        </p:nvPicPr>
        <p:blipFill rotWithShape="1">
          <a:blip r:embed="rId3">
            <a:alphaModFix/>
          </a:blip>
          <a:srcRect l="11486" t="9091" r="23877"/>
          <a:stretch/>
        </p:blipFill>
        <p:spPr>
          <a:xfrm>
            <a:off x="3523488" y="10"/>
            <a:ext cx="8668512" cy="6857990"/>
          </a:xfrm>
          <a:prstGeom prst="rect">
            <a:avLst/>
          </a:prstGeom>
          <a:noFill/>
          <a:ln>
            <a:noFill/>
          </a:ln>
        </p:spPr>
      </p:pic>
      <p:sp>
        <p:nvSpPr>
          <p:cNvPr id="446" name="Google Shape;446;p9"/>
          <p:cNvSpPr/>
          <p:nvPr/>
        </p:nvSpPr>
        <p:spPr>
          <a:xfrm>
            <a:off x="0" y="0"/>
            <a:ext cx="9756601" cy="6858000"/>
          </a:xfrm>
          <a:prstGeom prst="rect">
            <a:avLst/>
          </a:prstGeom>
          <a:gradFill>
            <a:gsLst>
              <a:gs pos="0">
                <a:srgbClr val="FFFFFF">
                  <a:alpha val="0"/>
                </a:srgbClr>
              </a:gs>
              <a:gs pos="19000">
                <a:srgbClr val="FFFFFF">
                  <a:alpha val="37647"/>
                </a:srgbClr>
              </a:gs>
              <a:gs pos="35000">
                <a:srgbClr val="FFFFFF">
                  <a:alpha val="78823"/>
                </a:srgbClr>
              </a:gs>
              <a:gs pos="58000">
                <a:schemeClr val="lt1"/>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9"/>
          <p:cNvSpPr txBox="1">
            <a:spLocks noGrp="1"/>
          </p:cNvSpPr>
          <p:nvPr>
            <p:ph type="title"/>
          </p:nvPr>
        </p:nvSpPr>
        <p:spPr>
          <a:xfrm>
            <a:off x="-179614" y="1122363"/>
            <a:ext cx="5208493" cy="4037466"/>
          </a:xfrm>
          <a:prstGeom prst="rect">
            <a:avLst/>
          </a:prstGeom>
          <a:noFill/>
          <a:ln>
            <a:noFill/>
          </a:ln>
        </p:spPr>
        <p:txBody>
          <a:bodyPr spcFirstLastPara="1" wrap="square" lIns="91425" tIns="45700" rIns="91425" bIns="45700" anchor="b" anchorCtr="0">
            <a:normAutofit/>
          </a:bodyPr>
          <a:lstStyle/>
          <a:p>
            <a:pPr marL="685800" lvl="0" indent="-685800" algn="l" rtl="0">
              <a:lnSpc>
                <a:spcPct val="90000"/>
              </a:lnSpc>
              <a:spcBef>
                <a:spcPts val="0"/>
              </a:spcBef>
              <a:spcAft>
                <a:spcPts val="0"/>
              </a:spcAft>
              <a:buClr>
                <a:schemeClr val="dk1"/>
              </a:buClr>
              <a:buSzPts val="3700"/>
              <a:buFont typeface="Calibri"/>
              <a:buNone/>
            </a:pPr>
            <a:br>
              <a:rPr lang="en-US" sz="3700" b="1"/>
            </a:br>
            <a:br>
              <a:rPr lang="en-US" sz="3700" b="1"/>
            </a:br>
            <a:r>
              <a:rPr lang="en-US" sz="4000">
                <a:latin typeface="IBM Plex Sans"/>
                <a:ea typeface="IBM Plex Sans"/>
                <a:cs typeface="IBM Plex Sans"/>
                <a:sym typeface="IBM Plex Sans"/>
              </a:rPr>
              <a:t>Subtopic </a:t>
            </a:r>
            <a:br>
              <a:rPr lang="en-US" sz="4000">
                <a:latin typeface="IBM Plex Sans"/>
                <a:ea typeface="IBM Plex Sans"/>
                <a:cs typeface="IBM Plex Sans"/>
                <a:sym typeface="IBM Plex Sans"/>
              </a:rPr>
            </a:br>
            <a:br>
              <a:rPr lang="en-US" sz="4000">
                <a:latin typeface="IBM Plex Sans"/>
                <a:ea typeface="IBM Plex Sans"/>
                <a:cs typeface="IBM Plex Sans"/>
                <a:sym typeface="IBM Plex Sans"/>
              </a:rPr>
            </a:br>
            <a:r>
              <a:rPr lang="en-US" sz="4000">
                <a:latin typeface="IBM Plex Sans"/>
                <a:ea typeface="IBM Plex Sans"/>
                <a:cs typeface="IBM Plex Sans"/>
                <a:sym typeface="IBM Plex Sans"/>
              </a:rPr>
              <a:t>Introduction to Artificial Intelligence</a:t>
            </a:r>
            <a:endParaRPr/>
          </a:p>
          <a:p>
            <a:pPr marL="0" lvl="0" indent="0" algn="l" rtl="0">
              <a:lnSpc>
                <a:spcPct val="90000"/>
              </a:lnSpc>
              <a:spcBef>
                <a:spcPts val="0"/>
              </a:spcBef>
              <a:spcAft>
                <a:spcPts val="0"/>
              </a:spcAft>
              <a:buClr>
                <a:schemeClr val="dk1"/>
              </a:buClr>
              <a:buSzPts val="3700"/>
              <a:buFont typeface="Calibri"/>
              <a:buNone/>
            </a:pPr>
            <a:endParaRPr sz="3700" b="1"/>
          </a:p>
        </p:txBody>
      </p:sp>
      <p:sp>
        <p:nvSpPr>
          <p:cNvPr id="448" name="Google Shape;448;p9"/>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49" name="Google Shape;449;p9"/>
          <p:cNvSpPr/>
          <p:nvPr/>
        </p:nvSpPr>
        <p:spPr>
          <a:xfrm>
            <a:off x="481029" y="4546920"/>
            <a:ext cx="3977640" cy="18288"/>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0" name="Google Shape;450;p9"/>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Calibri"/>
                <a:ea typeface="Calibri"/>
                <a:cs typeface="Calibri"/>
                <a:sym typeface="Calibri"/>
              </a:rPr>
              <a:t>© Copyright IBM Corporation 2024</a:t>
            </a:r>
            <a:endParaRPr/>
          </a:p>
        </p:txBody>
      </p:sp>
      <p:sp>
        <p:nvSpPr>
          <p:cNvPr id="451" name="Google Shape;45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700"/>
                                        <p:tgtEl>
                                          <p:spTgt spid="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0"/>
          <p:cNvSpPr txBox="1">
            <a:spLocks noGrp="1"/>
          </p:cNvSpPr>
          <p:nvPr>
            <p:ph type="title"/>
          </p:nvPr>
        </p:nvSpPr>
        <p:spPr>
          <a:xfrm>
            <a:off x="0" y="-136357"/>
            <a:ext cx="7680038" cy="876860"/>
          </a:xfrm>
          <a:prstGeom prst="rect">
            <a:avLst/>
          </a:prstGeom>
          <a:noFill/>
          <a:ln>
            <a:noFill/>
          </a:ln>
        </p:spPr>
        <p:txBody>
          <a:bodyPr spcFirstLastPara="1" wrap="square" lIns="61200" tIns="18000" rIns="0" bIns="0" anchor="b" anchorCtr="0">
            <a:normAutofit/>
          </a:bodyPr>
          <a:lstStyle/>
          <a:p>
            <a:pPr marL="0" lvl="0" indent="0" algn="l" rtl="0">
              <a:lnSpc>
                <a:spcPct val="90000"/>
              </a:lnSpc>
              <a:spcBef>
                <a:spcPts val="0"/>
              </a:spcBef>
              <a:spcAft>
                <a:spcPts val="0"/>
              </a:spcAft>
              <a:buNone/>
            </a:pPr>
            <a:r>
              <a:rPr lang="en-US" sz="3200" b="1"/>
              <a:t> </a:t>
            </a:r>
            <a:r>
              <a:rPr lang="en-US" sz="3200">
                <a:latin typeface="IBM Plex Sans"/>
                <a:ea typeface="IBM Plex Sans"/>
                <a:cs typeface="IBM Plex Sans"/>
                <a:sym typeface="IBM Plex Sans"/>
              </a:rPr>
              <a:t>Introduction to Artificial Intelligence</a:t>
            </a:r>
            <a:endParaRPr sz="3200">
              <a:latin typeface="IBM Plex Sans"/>
              <a:ea typeface="IBM Plex Sans"/>
              <a:cs typeface="IBM Plex Sans"/>
              <a:sym typeface="IBM Plex Sans"/>
            </a:endParaRPr>
          </a:p>
        </p:txBody>
      </p:sp>
      <p:pic>
        <p:nvPicPr>
          <p:cNvPr id="459" name="Google Shape;459;p10"/>
          <p:cNvPicPr preferRelativeResize="0"/>
          <p:nvPr/>
        </p:nvPicPr>
        <p:blipFill rotWithShape="1">
          <a:blip r:embed="rId3">
            <a:alphaModFix/>
          </a:blip>
          <a:srcRect t="14181" r="1" b="2873"/>
          <a:stretch/>
        </p:blipFill>
        <p:spPr>
          <a:xfrm>
            <a:off x="965791" y="1426644"/>
            <a:ext cx="10260418" cy="4742844"/>
          </a:xfrm>
          <a:prstGeom prst="rect">
            <a:avLst/>
          </a:prstGeom>
          <a:noFill/>
          <a:ln>
            <a:noFill/>
          </a:ln>
        </p:spPr>
      </p:pic>
      <p:sp>
        <p:nvSpPr>
          <p:cNvPr id="460" name="Google Shape;460;p10"/>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461" name="Google Shape;461;p10"/>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11"/>
          <p:cNvSpPr txBox="1">
            <a:spLocks noGrp="1"/>
          </p:cNvSpPr>
          <p:nvPr>
            <p:ph type="title"/>
          </p:nvPr>
        </p:nvSpPr>
        <p:spPr>
          <a:xfrm>
            <a:off x="223212" y="126669"/>
            <a:ext cx="10199040" cy="876860"/>
          </a:xfrm>
          <a:prstGeom prst="rect">
            <a:avLst/>
          </a:prstGeom>
          <a:noFill/>
          <a:ln>
            <a:noFill/>
          </a:ln>
        </p:spPr>
        <p:txBody>
          <a:bodyPr spcFirstLastPara="1" wrap="square" lIns="61200" tIns="18000" rIns="0" bIns="0" anchor="b" anchorCtr="0">
            <a:normAutofit/>
          </a:bodyPr>
          <a:lstStyle/>
          <a:p>
            <a:pPr marL="0" lvl="0" indent="0" algn="l" rtl="0">
              <a:spcBef>
                <a:spcPts val="0"/>
              </a:spcBef>
              <a:spcAft>
                <a:spcPts val="0"/>
              </a:spcAft>
              <a:buNone/>
            </a:pPr>
            <a:r>
              <a:rPr lang="en-US" sz="3200">
                <a:latin typeface="IBM Plex Sans"/>
                <a:ea typeface="IBM Plex Sans"/>
                <a:cs typeface="IBM Plex Sans"/>
                <a:sym typeface="IBM Plex Sans"/>
              </a:rPr>
              <a:t>What is Artificial Intelligence?</a:t>
            </a:r>
            <a:endParaRPr sz="3200">
              <a:latin typeface="IBM Plex Sans"/>
              <a:ea typeface="IBM Plex Sans"/>
              <a:cs typeface="IBM Plex Sans"/>
              <a:sym typeface="IBM Plex Sans"/>
            </a:endParaRPr>
          </a:p>
        </p:txBody>
      </p:sp>
      <p:pic>
        <p:nvPicPr>
          <p:cNvPr id="468" name="Google Shape;468;p11" descr=" Artificial Intelligence Image"/>
          <p:cNvPicPr preferRelativeResize="0">
            <a:picLocks noGrp="1"/>
          </p:cNvPicPr>
          <p:nvPr>
            <p:ph type="body" idx="1"/>
          </p:nvPr>
        </p:nvPicPr>
        <p:blipFill rotWithShape="1">
          <a:blip r:embed="rId3">
            <a:alphaModFix/>
          </a:blip>
          <a:srcRect r="3" b="3925"/>
          <a:stretch/>
        </p:blipFill>
        <p:spPr>
          <a:xfrm>
            <a:off x="217442" y="1075768"/>
            <a:ext cx="5805439" cy="5577728"/>
          </a:xfrm>
          <a:prstGeom prst="rect">
            <a:avLst/>
          </a:prstGeom>
          <a:solidFill>
            <a:srgbClr val="FFFFFF"/>
          </a:solidFill>
          <a:ln>
            <a:noFill/>
          </a:ln>
        </p:spPr>
      </p:pic>
      <p:sp>
        <p:nvSpPr>
          <p:cNvPr id="469" name="Google Shape;469;p11"/>
          <p:cNvSpPr txBox="1">
            <a:spLocks noGrp="1"/>
          </p:cNvSpPr>
          <p:nvPr>
            <p:ph type="body" idx="2"/>
          </p:nvPr>
        </p:nvSpPr>
        <p:spPr>
          <a:xfrm>
            <a:off x="6022881" y="1384300"/>
            <a:ext cx="5807364" cy="5269196"/>
          </a:xfrm>
          <a:prstGeom prst="rect">
            <a:avLst/>
          </a:prstGeom>
          <a:noFill/>
          <a:ln>
            <a:noFill/>
          </a:ln>
        </p:spPr>
        <p:txBody>
          <a:bodyPr spcFirstLastPara="1" wrap="square" lIns="59650" tIns="29825" rIns="0" bIns="0" anchor="t" anchorCtr="0">
            <a:normAutofit/>
          </a:bodyPr>
          <a:lstStyle/>
          <a:p>
            <a:pPr marL="800100" marR="0" lvl="1" indent="-342900" algn="l" rtl="0">
              <a:lnSpc>
                <a:spcPct val="90000"/>
              </a:lnSpc>
              <a:spcBef>
                <a:spcPts val="0"/>
              </a:spcBef>
              <a:spcAft>
                <a:spcPts val="0"/>
              </a:spcAft>
              <a:buSzPts val="2400"/>
              <a:buFont typeface="Noto Sans Symbols"/>
              <a:buChar char="▪"/>
            </a:pPr>
            <a:r>
              <a:rPr lang="en-US" sz="2400" b="1" dirty="0">
                <a:solidFill>
                  <a:schemeClr val="dk1"/>
                </a:solidFill>
                <a:latin typeface="IBM Plex Sans"/>
                <a:ea typeface="IBM Plex Sans"/>
                <a:cs typeface="IBM Plex Sans"/>
                <a:sym typeface="IBM Plex Sans"/>
              </a:rPr>
              <a:t>Definition of AI: </a:t>
            </a:r>
            <a:endParaRPr dirty="0"/>
          </a:p>
          <a:p>
            <a:pPr marL="1027012" lvl="2" indent="-342900" algn="l" rtl="0">
              <a:lnSpc>
                <a:spcPct val="90000"/>
              </a:lnSpc>
              <a:spcBef>
                <a:spcPts val="800"/>
              </a:spcBef>
              <a:spcAft>
                <a:spcPts val="0"/>
              </a:spcAft>
              <a:buSzPts val="2000"/>
              <a:buFont typeface="Courier New"/>
              <a:buChar char="o"/>
            </a:pPr>
            <a:r>
              <a:rPr lang="en-US" sz="2000" dirty="0">
                <a:solidFill>
                  <a:schemeClr val="dk1"/>
                </a:solidFill>
                <a:latin typeface="IBM Plex Sans"/>
                <a:ea typeface="IBM Plex Sans"/>
                <a:cs typeface="IBM Plex Sans"/>
                <a:sym typeface="IBM Plex Sans"/>
              </a:rPr>
              <a:t>AI involves machines being able to learn from data, think, and perform tasks that would normally require human intelligence.</a:t>
            </a:r>
          </a:p>
          <a:p>
            <a:pPr marL="933450" lvl="1">
              <a:lnSpc>
                <a:spcPct val="90000"/>
              </a:lnSpc>
              <a:spcBef>
                <a:spcPts val="800"/>
              </a:spcBef>
              <a:buSzPts val="2100"/>
              <a:buFont typeface="Courier New" panose="02070309020205020404" pitchFamily="49" charset="0"/>
              <a:buChar char="o"/>
            </a:pPr>
            <a:r>
              <a:rPr lang="en-US" sz="2100" dirty="0">
                <a:solidFill>
                  <a:schemeClr val="dk1"/>
                </a:solidFill>
                <a:latin typeface="IBM Plex Sans"/>
                <a:sym typeface="IBM Plex Sans"/>
              </a:rPr>
              <a:t>These tasks include learning, reasoning, problem-solving, perception, and language understanding. </a:t>
            </a:r>
            <a:endParaRPr sz="2100" dirty="0">
              <a:solidFill>
                <a:schemeClr val="dk1"/>
              </a:solidFill>
              <a:latin typeface="IBM Plex Sans"/>
              <a:sym typeface="IBM Plex Sans"/>
            </a:endParaRPr>
          </a:p>
          <a:p>
            <a:pPr marL="800100" marR="0" lvl="1" indent="-342900" algn="l" rtl="0">
              <a:lnSpc>
                <a:spcPct val="90000"/>
              </a:lnSpc>
              <a:spcBef>
                <a:spcPts val="800"/>
              </a:spcBef>
              <a:spcAft>
                <a:spcPts val="0"/>
              </a:spcAft>
              <a:buSzPts val="2400"/>
              <a:buFont typeface="Noto Sans Symbols"/>
              <a:buChar char="▪"/>
            </a:pPr>
            <a:r>
              <a:rPr lang="en-US" sz="2400" b="1" dirty="0">
                <a:solidFill>
                  <a:schemeClr val="dk1"/>
                </a:solidFill>
                <a:latin typeface="IBM Plex Sans"/>
                <a:ea typeface="IBM Plex Sans"/>
                <a:cs typeface="IBM Plex Sans"/>
                <a:sym typeface="IBM Plex Sans"/>
              </a:rPr>
              <a:t>Abilities of AI (e.g., understanding speech, learning from experience, problem-solving): </a:t>
            </a:r>
            <a:endParaRPr dirty="0"/>
          </a:p>
          <a:p>
            <a:pPr marL="1027012" lvl="2" indent="-342900" algn="l" rtl="0">
              <a:lnSpc>
                <a:spcPct val="90000"/>
              </a:lnSpc>
              <a:spcBef>
                <a:spcPts val="800"/>
              </a:spcBef>
              <a:spcAft>
                <a:spcPts val="0"/>
              </a:spcAft>
              <a:buSzPts val="2000"/>
              <a:buFont typeface="Courier New"/>
              <a:buChar char="o"/>
            </a:pPr>
            <a:r>
              <a:rPr lang="en-US" sz="2000" dirty="0">
                <a:solidFill>
                  <a:schemeClr val="dk1"/>
                </a:solidFill>
                <a:latin typeface="IBM Plex Sans"/>
                <a:ea typeface="IBM Plex Sans"/>
                <a:cs typeface="IBM Plex Sans"/>
                <a:sym typeface="IBM Plex Sans"/>
              </a:rPr>
              <a:t>AI systems can understand human speech, learn from experience by </a:t>
            </a:r>
            <a:r>
              <a:rPr lang="en-US" sz="2000" dirty="0" err="1">
                <a:solidFill>
                  <a:schemeClr val="dk1"/>
                </a:solidFill>
                <a:latin typeface="IBM Plex Sans"/>
                <a:ea typeface="IBM Plex Sans"/>
                <a:cs typeface="IBM Plex Sans"/>
                <a:sym typeface="IBM Plex Sans"/>
              </a:rPr>
              <a:t>analysing</a:t>
            </a:r>
            <a:r>
              <a:rPr lang="en-US" sz="2000" dirty="0">
                <a:solidFill>
                  <a:schemeClr val="dk1"/>
                </a:solidFill>
                <a:latin typeface="IBM Plex Sans"/>
                <a:ea typeface="IBM Plex Sans"/>
                <a:cs typeface="IBM Plex Sans"/>
                <a:sym typeface="IBM Plex Sans"/>
              </a:rPr>
              <a:t> data, and solve complex problems.</a:t>
            </a:r>
            <a:endParaRPr sz="2000" dirty="0">
              <a:solidFill>
                <a:schemeClr val="dk1"/>
              </a:solidFill>
              <a:latin typeface="IBM Plex Sans"/>
              <a:ea typeface="IBM Plex Sans"/>
              <a:cs typeface="IBM Plex Sans"/>
              <a:sym typeface="IBM Plex Sans"/>
            </a:endParaRPr>
          </a:p>
          <a:p>
            <a:pPr marL="218508" lvl="0" indent="-85158" algn="l" rtl="0">
              <a:lnSpc>
                <a:spcPct val="90000"/>
              </a:lnSpc>
              <a:spcBef>
                <a:spcPts val="800"/>
              </a:spcBef>
              <a:spcAft>
                <a:spcPts val="0"/>
              </a:spcAft>
              <a:buSzPts val="2100"/>
              <a:buFont typeface="Arial"/>
              <a:buNone/>
            </a:pPr>
            <a:endParaRPr sz="2100" dirty="0"/>
          </a:p>
        </p:txBody>
      </p:sp>
      <p:sp>
        <p:nvSpPr>
          <p:cNvPr id="470" name="Google Shape;470;p11"/>
          <p:cNvSpPr txBox="1"/>
          <p:nvPr/>
        </p:nvSpPr>
        <p:spPr>
          <a:xfrm>
            <a:off x="0" y="6681510"/>
            <a:ext cx="12192000" cy="1778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rgbClr val="888888"/>
                </a:solidFill>
                <a:latin typeface="Arial"/>
                <a:ea typeface="Arial"/>
                <a:cs typeface="Arial"/>
                <a:sym typeface="Arial"/>
              </a:rPr>
              <a:t>© Copyright IBM Corporation 2024</a:t>
            </a:r>
            <a:endParaRPr/>
          </a:p>
        </p:txBody>
      </p:sp>
      <p:sp>
        <p:nvSpPr>
          <p:cNvPr id="471" name="Google Shape;471;p11"/>
          <p:cNvSpPr txBox="1">
            <a:spLocks noGrp="1"/>
          </p:cNvSpPr>
          <p:nvPr>
            <p:ph type="sldNum" idx="12"/>
          </p:nvPr>
        </p:nvSpPr>
        <p:spPr>
          <a:xfrm>
            <a:off x="11091334" y="6663301"/>
            <a:ext cx="1100666" cy="163886"/>
          </a:xfrm>
          <a:prstGeom prst="rect">
            <a:avLst/>
          </a:prstGeom>
          <a:noFill/>
          <a:ln>
            <a:noFill/>
          </a:ln>
        </p:spPr>
        <p:txBody>
          <a:bodyPr spcFirstLastPara="1" wrap="square" lIns="0" tIns="0" rIns="59675" bIns="59675"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D2ICE_9.1">
  <a:themeElements>
    <a:clrScheme name="LD2p_9.1 1">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05134c9-ab06-4475-acdf-13598f0956f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DEE62103F18F4439741AD8CCC049092" ma:contentTypeVersion="8" ma:contentTypeDescription="Create a new document." ma:contentTypeScope="" ma:versionID="ddb02bbbaee4273a3f3e9abf4b19c023">
  <xsd:schema xmlns:xsd="http://www.w3.org/2001/XMLSchema" xmlns:xs="http://www.w3.org/2001/XMLSchema" xmlns:p="http://schemas.microsoft.com/office/2006/metadata/properties" xmlns:ns3="705134c9-ab06-4475-acdf-13598f0956f6" xmlns:ns4="2b8befa6-dd87-4e78-a1ad-556a11a65e42" targetNamespace="http://schemas.microsoft.com/office/2006/metadata/properties" ma:root="true" ma:fieldsID="68859289950870724d16f599a719117d" ns3:_="" ns4:_="">
    <xsd:import namespace="705134c9-ab06-4475-acdf-13598f0956f6"/>
    <xsd:import namespace="2b8befa6-dd87-4e78-a1ad-556a11a65e42"/>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5134c9-ab06-4475-acdf-13598f0956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b8befa6-dd87-4e78-a1ad-556a11a65e42"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7DA743-EAB5-4C39-926C-C6CA741062DA}">
  <ds:schemaRefs>
    <ds:schemaRef ds:uri="http://schemas.microsoft.com/sharepoint/v3/contenttype/forms"/>
  </ds:schemaRefs>
</ds:datastoreItem>
</file>

<file path=customXml/itemProps2.xml><?xml version="1.0" encoding="utf-8"?>
<ds:datastoreItem xmlns:ds="http://schemas.openxmlformats.org/officeDocument/2006/customXml" ds:itemID="{AE6D8780-DEC7-4B2E-A111-3ED5FD92C337}">
  <ds:schemaRefs>
    <ds:schemaRef ds:uri="http://schemas.microsoft.com/office/2006/metadata/properties"/>
    <ds:schemaRef ds:uri="http://schemas.microsoft.com/office/infopath/2007/PartnerControls"/>
    <ds:schemaRef ds:uri="705134c9-ab06-4475-acdf-13598f0956f6"/>
  </ds:schemaRefs>
</ds:datastoreItem>
</file>

<file path=customXml/itemProps3.xml><?xml version="1.0" encoding="utf-8"?>
<ds:datastoreItem xmlns:ds="http://schemas.openxmlformats.org/officeDocument/2006/customXml" ds:itemID="{B560363E-A29F-46A3-8E1B-8F6BCAB607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5134c9-ab06-4475-acdf-13598f0956f6"/>
    <ds:schemaRef ds:uri="2b8befa6-dd87-4e78-a1ad-556a11a65e4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TotalTime>
  <Words>9140</Words>
  <Application>Microsoft Office PowerPoint</Application>
  <PresentationFormat>Widescreen</PresentationFormat>
  <Paragraphs>716</Paragraphs>
  <Slides>38</Slides>
  <Notes>37</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38</vt:i4>
      </vt:variant>
    </vt:vector>
  </HeadingPairs>
  <TitlesOfParts>
    <vt:vector size="52" baseType="lpstr">
      <vt:lpstr>Calibri</vt:lpstr>
      <vt:lpstr>Arial</vt:lpstr>
      <vt:lpstr>IBM Plex Sans Medium</vt:lpstr>
      <vt:lpstr>IBM Plex Sans</vt:lpstr>
      <vt:lpstr>Oswald</vt:lpstr>
      <vt:lpstr>Times New Roman</vt:lpstr>
      <vt:lpstr>Noto Sans Symbols</vt:lpstr>
      <vt:lpstr>Proxima Nova</vt:lpstr>
      <vt:lpstr>Courier New</vt:lpstr>
      <vt:lpstr>Arial</vt:lpstr>
      <vt:lpstr>office theme</vt:lpstr>
      <vt:lpstr>1_office theme</vt:lpstr>
      <vt:lpstr>office theme</vt:lpstr>
      <vt:lpstr>LD2ICE_9.1</vt:lpstr>
      <vt:lpstr>Introduction to  Artificial Intelligence and Machine Learning</vt:lpstr>
      <vt:lpstr>PowerPoint Presentation</vt:lpstr>
      <vt:lpstr>PowerPoint Presentation</vt:lpstr>
      <vt:lpstr>PowerPoint Presentation</vt:lpstr>
      <vt:lpstr>    Introduction to AI/ML    </vt:lpstr>
      <vt:lpstr> Objectives</vt:lpstr>
      <vt:lpstr>  Subtopic   Introduction to Artificial Intelligence </vt:lpstr>
      <vt:lpstr> Introduction to Artificial Intelligence</vt:lpstr>
      <vt:lpstr>What is Artificial Intelligence?</vt:lpstr>
      <vt:lpstr>Why is AI Important Today?</vt:lpstr>
      <vt:lpstr>Different Types of AI</vt:lpstr>
      <vt:lpstr>How AI Works?</vt:lpstr>
      <vt:lpstr>Are AI and Machine Learning the Same?</vt:lpstr>
      <vt:lpstr>Branches of AI</vt:lpstr>
      <vt:lpstr>Branches of AI</vt:lpstr>
      <vt:lpstr>Branches of AI</vt:lpstr>
      <vt:lpstr>Different Branches of AI (Cont)</vt:lpstr>
      <vt:lpstr>Historical and Evolution of AI</vt:lpstr>
      <vt:lpstr>Key Developments of AI</vt:lpstr>
      <vt:lpstr>Current State of AI</vt:lpstr>
      <vt:lpstr>Advancements in AI</vt:lpstr>
      <vt:lpstr>Advancements in AI (cont.)</vt:lpstr>
      <vt:lpstr>  Subtopic  AI Terminology and Concepts </vt:lpstr>
      <vt:lpstr>AI Terminology</vt:lpstr>
      <vt:lpstr>AI Terminology</vt:lpstr>
      <vt:lpstr>Machine Learning Algorithms</vt:lpstr>
      <vt:lpstr>Supervised Learning</vt:lpstr>
      <vt:lpstr>Unsupervised Learning</vt:lpstr>
      <vt:lpstr>Reinforcement Learning</vt:lpstr>
      <vt:lpstr>Model Training and Evaluation</vt:lpstr>
      <vt:lpstr>Play a Game </vt:lpstr>
      <vt:lpstr>  Subtopic  AI Applications  </vt:lpstr>
      <vt:lpstr>AIML Applications</vt:lpstr>
      <vt:lpstr>AI Applications in Retail</vt:lpstr>
      <vt:lpstr>Use Case 1 - Dynamic Pricing: Real-Time Adjustments</vt:lpstr>
      <vt:lpstr>Use Case 2 - Personalized Product Recommendations</vt:lpstr>
      <vt:lpstr>Use Case 3 - Chatbots for Customer Service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(AI) Application</dc:title>
  <dc:creator>TEST</dc:creator>
  <cp:lastModifiedBy>KAVITHA V</cp:lastModifiedBy>
  <cp:revision>4</cp:revision>
  <dcterms:created xsi:type="dcterms:W3CDTF">2023-10-25T10:23:31Z</dcterms:created>
  <dcterms:modified xsi:type="dcterms:W3CDTF">2024-09-01T16:44:45Z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0x0101005DEE62103F18F4439741AD8CCC049092</vt:lpwstr>
  </property>
</Properties>
</file>